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a Hamah Alfidaa" charset="1" panose="00000500000000000000"/>
      <p:regular r:id="rId10"/>
    </p:embeddedFont>
    <p:embeddedFont>
      <p:font typeface="Ara Hamah Alfidaa Italics" charset="1" panose="00000500000000000000"/>
      <p:regular r:id="rId11"/>
    </p:embeddedFont>
    <p:embeddedFont>
      <p:font typeface="Tek Tall Arabic" charset="1" panose="00000000000000000000"/>
      <p:regular r:id="rId12"/>
    </p:embeddedFont>
    <p:embeddedFont>
      <p:font typeface="Tek Tall Arabic Bold" charset="1" panose="00000000000000000000"/>
      <p:regular r:id="rId13"/>
    </p:embeddedFont>
    <p:embeddedFont>
      <p:font typeface="Tek Tall Arabic Thin" charset="1" panose="00000000000000000000"/>
      <p:regular r:id="rId14"/>
    </p:embeddedFont>
    <p:embeddedFont>
      <p:font typeface="Tek Tall Arabic Extra-Light" charset="1" panose="00000000000000000000"/>
      <p:regular r:id="rId15"/>
    </p:embeddedFont>
    <p:embeddedFont>
      <p:font typeface="Tek Tall Arabic Light" charset="1" panose="00000000000000000000"/>
      <p:regular r:id="rId16"/>
    </p:embeddedFont>
    <p:embeddedFont>
      <p:font typeface="Tek Tall Arabic Medium" charset="1" panose="00000000000000000000"/>
      <p:regular r:id="rId17"/>
    </p:embeddedFont>
    <p:embeddedFont>
      <p:font typeface="Tek Tall Arabic Semi-Bold" charset="1" panose="00000000000000000000"/>
      <p:regular r:id="rId18"/>
    </p:embeddedFont>
    <p:embeddedFont>
      <p:font typeface="TT Chocolates" charset="1" panose="02000503020000020003"/>
      <p:regular r:id="rId19"/>
    </p:embeddedFont>
    <p:embeddedFont>
      <p:font typeface="TT Chocolates Bold" charset="1" panose="02000803020000020003"/>
      <p:regular r:id="rId20"/>
    </p:embeddedFont>
    <p:embeddedFont>
      <p:font typeface="TT Chocolates Italics" charset="1" panose="02000503020000090003"/>
      <p:regular r:id="rId21"/>
    </p:embeddedFont>
    <p:embeddedFont>
      <p:font typeface="TT Chocolates Bold Italics" charset="1" panose="02000803030000090003"/>
      <p:regular r:id="rId22"/>
    </p:embeddedFont>
    <p:embeddedFont>
      <p:font typeface="TT Chocolates Extra-Light" charset="1" panose="02000503030000020003"/>
      <p:regular r:id="rId23"/>
    </p:embeddedFont>
    <p:embeddedFont>
      <p:font typeface="TT Chocolates Extra-Light Italics" charset="1" panose="02000503030000090003"/>
      <p:regular r:id="rId24"/>
    </p:embeddedFont>
    <p:embeddedFont>
      <p:font typeface="TT Chocolates Light Italics" charset="1" panose="02000503030000090003"/>
      <p:regular r:id="rId25"/>
    </p:embeddedFont>
    <p:embeddedFont>
      <p:font typeface="TT Chocolates Ultra-Bold" charset="1" panose="02000903040000020003"/>
      <p:regular r:id="rId26"/>
    </p:embeddedFont>
    <p:embeddedFont>
      <p:font typeface="TT Chocolates Ultra-Bold Italics" charset="1" panose="020009030500000900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2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0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6553">
            <a:off x="-5268182" y="-772916"/>
            <a:ext cx="25077868" cy="17812091"/>
          </a:xfrm>
          <a:custGeom>
            <a:avLst/>
            <a:gdLst/>
            <a:ahLst/>
            <a:cxnLst/>
            <a:rect r="r" b="b" t="t" l="l"/>
            <a:pathLst>
              <a:path h="17812091" w="25077868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670" y="2624267"/>
            <a:ext cx="8334816" cy="430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95"/>
              </a:lnSpc>
            </a:pPr>
            <a:r>
              <a:rPr lang="en-US" sz="21500">
                <a:solidFill>
                  <a:srgbClr val="FFFFFF"/>
                </a:solidFill>
                <a:latin typeface="Ara Hamah Alfidaa"/>
              </a:rPr>
              <a:t>Rescue bots - vr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04153" y="6798564"/>
            <a:ext cx="7115854" cy="1358481"/>
          </a:xfrm>
          <a:custGeom>
            <a:avLst/>
            <a:gdLst/>
            <a:ahLst/>
            <a:cxnLst/>
            <a:rect r="r" b="b" t="t" l="l"/>
            <a:pathLst>
              <a:path h="1358481" w="7115854">
                <a:moveTo>
                  <a:pt x="0" y="0"/>
                </a:moveTo>
                <a:lnTo>
                  <a:pt x="7115854" y="0"/>
                </a:lnTo>
                <a:lnTo>
                  <a:pt x="7115854" y="1358482"/>
                </a:lnTo>
                <a:lnTo>
                  <a:pt x="0" y="135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062465" y="8940396"/>
            <a:ext cx="6102269" cy="635808"/>
            <a:chOff x="0" y="0"/>
            <a:chExt cx="3900488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00488" cy="406400"/>
            </a:xfrm>
            <a:custGeom>
              <a:avLst/>
              <a:gdLst/>
              <a:ahLst/>
              <a:cxnLst/>
              <a:rect r="r" b="b" t="t" l="l"/>
              <a:pathLst>
                <a:path h="406400" w="3900488">
                  <a:moveTo>
                    <a:pt x="3697288" y="0"/>
                  </a:moveTo>
                  <a:cubicBezTo>
                    <a:pt x="3809512" y="0"/>
                    <a:pt x="3900488" y="90976"/>
                    <a:pt x="3900488" y="203200"/>
                  </a:cubicBezTo>
                  <a:cubicBezTo>
                    <a:pt x="3900488" y="315424"/>
                    <a:pt x="3809512" y="406400"/>
                    <a:pt x="36972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8588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3900488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7750" y="6930710"/>
            <a:ext cx="6805701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478">
                <a:solidFill>
                  <a:srgbClr val="232E54"/>
                </a:solidFill>
                <a:latin typeface="Tek Tall Arabic Bold"/>
              </a:rPr>
              <a:t>Introduzione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62465" y="9043352"/>
            <a:ext cx="465800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A036BB"/>
                </a:solidFill>
                <a:latin typeface="TT Chocolates Bold"/>
              </a:rPr>
              <a:t>I.D. Di Blasi, D. Giosuè, C. Lupo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012453" y="2218314"/>
            <a:ext cx="16842284" cy="11962591"/>
          </a:xfrm>
          <a:custGeom>
            <a:avLst/>
            <a:gdLst/>
            <a:ahLst/>
            <a:cxnLst/>
            <a:rect r="r" b="b" t="t" l="l"/>
            <a:pathLst>
              <a:path h="11962591" w="16842284">
                <a:moveTo>
                  <a:pt x="0" y="0"/>
                </a:moveTo>
                <a:lnTo>
                  <a:pt x="16842283" y="0"/>
                </a:lnTo>
                <a:lnTo>
                  <a:pt x="16842283" y="11962590"/>
                </a:lnTo>
                <a:lnTo>
                  <a:pt x="0" y="1196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8959" y="4299457"/>
            <a:ext cx="15823827" cy="5102112"/>
          </a:xfrm>
          <a:custGeom>
            <a:avLst/>
            <a:gdLst/>
            <a:ahLst/>
            <a:cxnLst/>
            <a:rect r="r" b="b" t="t" l="l"/>
            <a:pathLst>
              <a:path h="5102112" w="15823827">
                <a:moveTo>
                  <a:pt x="0" y="0"/>
                </a:moveTo>
                <a:lnTo>
                  <a:pt x="15823827" y="0"/>
                </a:lnTo>
                <a:lnTo>
                  <a:pt x="15823827" y="5102111"/>
                </a:lnTo>
                <a:lnTo>
                  <a:pt x="0" y="510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129" r="0" b="-7663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42681" y="1489739"/>
            <a:ext cx="8294810" cy="280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35"/>
              </a:lnSpc>
            </a:pPr>
            <a:r>
              <a:rPr lang="en-US" sz="14216">
                <a:solidFill>
                  <a:srgbClr val="FFFFFF"/>
                </a:solidFill>
                <a:latin typeface="Ara Hamah Alfidaa"/>
              </a:rPr>
              <a:t>Componenti del Progetto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37491" y="1449909"/>
            <a:ext cx="7125295" cy="24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22">
                <a:solidFill>
                  <a:srgbClr val="FFFFFF"/>
                </a:solidFill>
                <a:latin typeface="TT Chocolates"/>
              </a:rPr>
              <a:t>Oltre che i Robot e le rispettive componenti logiche, il progetto comprende una serie di asset, logici e non, che risultano essere necessari per il corretto funzionamento dell’intero ambiente di simulazione.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642681" y="4729406"/>
            <a:ext cx="4966032" cy="4270787"/>
          </a:xfrm>
          <a:custGeom>
            <a:avLst/>
            <a:gdLst/>
            <a:ahLst/>
            <a:cxnLst/>
            <a:rect r="r" b="b" t="t" l="l"/>
            <a:pathLst>
              <a:path h="4270787" w="4966032">
                <a:moveTo>
                  <a:pt x="0" y="0"/>
                </a:moveTo>
                <a:lnTo>
                  <a:pt x="4966032" y="0"/>
                </a:lnTo>
                <a:lnTo>
                  <a:pt x="4966032" y="4270788"/>
                </a:lnTo>
                <a:lnTo>
                  <a:pt x="0" y="4270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2681" y="4205531"/>
            <a:ext cx="4966032" cy="289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47"/>
              </a:lnSpc>
            </a:pPr>
            <a:r>
              <a:rPr lang="en-US" sz="16891">
                <a:solidFill>
                  <a:srgbClr val="001E70"/>
                </a:solidFill>
                <a:latin typeface="Ara Hamah Alfidaa"/>
              </a:rPr>
              <a:t>VR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2381" y="6622964"/>
            <a:ext cx="3966633" cy="195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9"/>
              </a:lnSpc>
            </a:pPr>
            <a:r>
              <a:rPr lang="en-US" sz="2300" spc="18">
                <a:solidFill>
                  <a:srgbClr val="001E70"/>
                </a:solidFill>
                <a:latin typeface="TT Chocolates Bold"/>
              </a:rPr>
              <a:t>Tra le diverse componenti, quella strettamente necessaria all’utilizzo dell’ambiente di simulazione è la componente legata alle interazioni in Realtà Virtuale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3000243"/>
            <a:ext cx="4471601" cy="4388197"/>
            <a:chOff x="0" y="0"/>
            <a:chExt cx="3881120" cy="38087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6510" y="33020"/>
              <a:ext cx="3848100" cy="3765550"/>
            </a:xfrm>
            <a:custGeom>
              <a:avLst/>
              <a:gdLst/>
              <a:ahLst/>
              <a:cxnLst/>
              <a:rect r="r" b="b" t="t" l="l"/>
              <a:pathLst>
                <a:path h="3765550" w="3848100">
                  <a:moveTo>
                    <a:pt x="3848100" y="3765550"/>
                  </a:moveTo>
                  <a:lnTo>
                    <a:pt x="0" y="3765550"/>
                  </a:lnTo>
                  <a:lnTo>
                    <a:pt x="0" y="0"/>
                  </a:lnTo>
                  <a:lnTo>
                    <a:pt x="3848100" y="0"/>
                  </a:lnTo>
                  <a:lnTo>
                    <a:pt x="3848100" y="3765550"/>
                  </a:lnTo>
                  <a:close/>
                </a:path>
              </a:pathLst>
            </a:custGeom>
            <a:blipFill>
              <a:blip r:embed="rId5"/>
              <a:stretch>
                <a:fillRect l="-1786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81120" cy="3808730"/>
            </a:xfrm>
            <a:custGeom>
              <a:avLst/>
              <a:gdLst/>
              <a:ahLst/>
              <a:cxnLst/>
              <a:rect r="r" b="b" t="t" l="l"/>
              <a:pathLst>
                <a:path h="3808730" w="3881120">
                  <a:moveTo>
                    <a:pt x="3881120" y="3808730"/>
                  </a:moveTo>
                  <a:lnTo>
                    <a:pt x="0" y="3808730"/>
                  </a:lnTo>
                  <a:lnTo>
                    <a:pt x="0" y="0"/>
                  </a:lnTo>
                  <a:lnTo>
                    <a:pt x="3881120" y="0"/>
                  </a:lnTo>
                  <a:lnTo>
                    <a:pt x="3881120" y="3808730"/>
                  </a:lnTo>
                  <a:close/>
                </a:path>
              </a:pathLst>
            </a:custGeom>
            <a:blipFill>
              <a:blip r:embed="rId6"/>
              <a:stretch>
                <a:fillRect l="-47" t="0" r="-4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101753" y="1028700"/>
            <a:ext cx="6084495" cy="1161585"/>
            <a:chOff x="0" y="0"/>
            <a:chExt cx="8112660" cy="1548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12660" cy="1548780"/>
            </a:xfrm>
            <a:custGeom>
              <a:avLst/>
              <a:gdLst/>
              <a:ahLst/>
              <a:cxnLst/>
              <a:rect r="r" b="b" t="t" l="l"/>
              <a:pathLst>
                <a:path h="1548780" w="8112660">
                  <a:moveTo>
                    <a:pt x="0" y="0"/>
                  </a:moveTo>
                  <a:lnTo>
                    <a:pt x="8112660" y="0"/>
                  </a:lnTo>
                  <a:lnTo>
                    <a:pt x="8112660" y="1548780"/>
                  </a:lnTo>
                  <a:lnTo>
                    <a:pt x="0" y="1548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95429"/>
              <a:ext cx="6345020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spc="248">
                  <a:solidFill>
                    <a:srgbClr val="232E54"/>
                  </a:solidFill>
                  <a:latin typeface="Tek Tall Arabic Bold"/>
                </a:rPr>
                <a:t>Componenti Fisiche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35647" y="2943093"/>
            <a:ext cx="11123653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0">
                <a:solidFill>
                  <a:srgbClr val="FFFFFF"/>
                </a:solidFill>
                <a:latin typeface="TT Chocolates"/>
              </a:rPr>
              <a:t>Tra le Componenti Fisiche troviamo tutti quegli Assets che vengono poi trattati da Unity come veri e propri GameObject.</a:t>
            </a:r>
          </a:p>
          <a:p>
            <a:pPr>
              <a:lnSpc>
                <a:spcPts val="3640"/>
              </a:lnSpc>
            </a:pPr>
            <a:r>
              <a:rPr lang="en-US" sz="2600" spc="20">
                <a:solidFill>
                  <a:srgbClr val="FFFFFF"/>
                </a:solidFill>
                <a:latin typeface="TT Chocolates"/>
              </a:rPr>
              <a:t>Alcuni di questi sono poi strutturati per integrare ulteriori GameObject figli che ne compongono la struttura fisica o che ne integrano le funzionalità logiche.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20">
                <a:solidFill>
                  <a:srgbClr val="FFFFFF"/>
                </a:solidFill>
                <a:latin typeface="TT Chocolates"/>
              </a:rPr>
              <a:t>Uno degli Assets Fisici più importanti è il Tablet, dispositivo mediante cui l’operatore può avere una visione dinamica generale del territorio circostante.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151284" y="6501992"/>
            <a:ext cx="11092380" cy="2417362"/>
            <a:chOff x="0" y="0"/>
            <a:chExt cx="14789840" cy="3223149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0" y="0"/>
              <a:ext cx="4451863" cy="3223149"/>
              <a:chOff x="0" y="0"/>
              <a:chExt cx="19050000" cy="137922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93268" y="493776"/>
                <a:ext cx="18087975" cy="12640436"/>
              </a:xfrm>
              <a:custGeom>
                <a:avLst/>
                <a:gdLst/>
                <a:ahLst/>
                <a:cxnLst/>
                <a:rect r="r" b="b" t="t" l="l"/>
                <a:pathLst>
                  <a:path h="12640436" w="18087975">
                    <a:moveTo>
                      <a:pt x="17735170" y="12640436"/>
                    </a:moveTo>
                    <a:lnTo>
                      <a:pt x="352806" y="12640436"/>
                    </a:lnTo>
                    <a:cubicBezTo>
                      <a:pt x="157988" y="12640436"/>
                      <a:pt x="0" y="12482448"/>
                      <a:pt x="0" y="12287630"/>
                    </a:cubicBezTo>
                    <a:lnTo>
                      <a:pt x="0" y="352806"/>
                    </a:lnTo>
                    <a:cubicBezTo>
                      <a:pt x="0" y="157988"/>
                      <a:pt x="157988" y="0"/>
                      <a:pt x="352806" y="0"/>
                    </a:cubicBezTo>
                    <a:lnTo>
                      <a:pt x="17735168" y="0"/>
                    </a:lnTo>
                    <a:cubicBezTo>
                      <a:pt x="17929986" y="0"/>
                      <a:pt x="18087975" y="157988"/>
                      <a:pt x="18087975" y="352806"/>
                    </a:cubicBezTo>
                    <a:lnTo>
                      <a:pt x="18087975" y="12287759"/>
                    </a:lnTo>
                    <a:cubicBezTo>
                      <a:pt x="18087975" y="12482576"/>
                      <a:pt x="17929987" y="12640436"/>
                      <a:pt x="17735170" y="12640436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3343" r="0" b="-3343"/>
                </a:stretch>
              </a:blip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050000" cy="13792200"/>
              </a:xfrm>
              <a:custGeom>
                <a:avLst/>
                <a:gdLst/>
                <a:ahLst/>
                <a:cxnLst/>
                <a:rect r="r" b="b" t="t" l="l"/>
                <a:pathLst>
                  <a:path h="13792200" w="19050000">
                    <a:moveTo>
                      <a:pt x="19050000" y="0"/>
                    </a:moveTo>
                    <a:lnTo>
                      <a:pt x="19050000" y="13792200"/>
                    </a:lnTo>
                    <a:lnTo>
                      <a:pt x="0" y="13792200"/>
                    </a:lnTo>
                    <a:lnTo>
                      <a:pt x="0" y="0"/>
                    </a:lnTo>
                    <a:lnTo>
                      <a:pt x="1905000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17" t="0" r="-17" b="0"/>
                </a:stretch>
              </a:blipFill>
            </p:spPr>
          </p:sp>
        </p:grp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5148140" y="0"/>
              <a:ext cx="4451863" cy="3223149"/>
              <a:chOff x="0" y="0"/>
              <a:chExt cx="19050000" cy="13792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493268" y="493776"/>
                <a:ext cx="18087975" cy="12640436"/>
              </a:xfrm>
              <a:custGeom>
                <a:avLst/>
                <a:gdLst/>
                <a:ahLst/>
                <a:cxnLst/>
                <a:rect r="r" b="b" t="t" l="l"/>
                <a:pathLst>
                  <a:path h="12640436" w="18087975">
                    <a:moveTo>
                      <a:pt x="17735170" y="12640436"/>
                    </a:moveTo>
                    <a:lnTo>
                      <a:pt x="352806" y="12640436"/>
                    </a:lnTo>
                    <a:cubicBezTo>
                      <a:pt x="157988" y="12640436"/>
                      <a:pt x="0" y="12482448"/>
                      <a:pt x="0" y="12287630"/>
                    </a:cubicBezTo>
                    <a:lnTo>
                      <a:pt x="0" y="352806"/>
                    </a:lnTo>
                    <a:cubicBezTo>
                      <a:pt x="0" y="157988"/>
                      <a:pt x="157988" y="0"/>
                      <a:pt x="352806" y="0"/>
                    </a:cubicBezTo>
                    <a:lnTo>
                      <a:pt x="17735168" y="0"/>
                    </a:lnTo>
                    <a:cubicBezTo>
                      <a:pt x="17929986" y="0"/>
                      <a:pt x="18087975" y="157988"/>
                      <a:pt x="18087975" y="352806"/>
                    </a:cubicBezTo>
                    <a:lnTo>
                      <a:pt x="18087975" y="12287759"/>
                    </a:lnTo>
                    <a:cubicBezTo>
                      <a:pt x="18087975" y="12482576"/>
                      <a:pt x="17929987" y="12640436"/>
                      <a:pt x="17735170" y="12640436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0" t="-3410" r="0" b="-3410"/>
                </a:stretch>
              </a:blip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050000" cy="13792200"/>
              </a:xfrm>
              <a:custGeom>
                <a:avLst/>
                <a:gdLst/>
                <a:ahLst/>
                <a:cxnLst/>
                <a:rect r="r" b="b" t="t" l="l"/>
                <a:pathLst>
                  <a:path h="13792200" w="19050000">
                    <a:moveTo>
                      <a:pt x="19050000" y="0"/>
                    </a:moveTo>
                    <a:lnTo>
                      <a:pt x="19050000" y="13792200"/>
                    </a:lnTo>
                    <a:lnTo>
                      <a:pt x="0" y="13792200"/>
                    </a:lnTo>
                    <a:lnTo>
                      <a:pt x="0" y="0"/>
                    </a:lnTo>
                    <a:lnTo>
                      <a:pt x="1905000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17" t="0" r="-17" b="0"/>
                </a:stretch>
              </a:blipFill>
            </p:spPr>
          </p:sp>
        </p:grp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10337977" y="0"/>
              <a:ext cx="4451863" cy="3223149"/>
              <a:chOff x="0" y="0"/>
              <a:chExt cx="19050000" cy="13792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93268" y="493776"/>
                <a:ext cx="18087975" cy="12640436"/>
              </a:xfrm>
              <a:custGeom>
                <a:avLst/>
                <a:gdLst/>
                <a:ahLst/>
                <a:cxnLst/>
                <a:rect r="r" b="b" t="t" l="l"/>
                <a:pathLst>
                  <a:path h="12640436" w="18087975">
                    <a:moveTo>
                      <a:pt x="17735170" y="12640436"/>
                    </a:moveTo>
                    <a:lnTo>
                      <a:pt x="352806" y="12640436"/>
                    </a:lnTo>
                    <a:cubicBezTo>
                      <a:pt x="157988" y="12640436"/>
                      <a:pt x="0" y="12482448"/>
                      <a:pt x="0" y="12287630"/>
                    </a:cubicBezTo>
                    <a:lnTo>
                      <a:pt x="0" y="352806"/>
                    </a:lnTo>
                    <a:cubicBezTo>
                      <a:pt x="0" y="157988"/>
                      <a:pt x="157988" y="0"/>
                      <a:pt x="352806" y="0"/>
                    </a:cubicBezTo>
                    <a:lnTo>
                      <a:pt x="17735168" y="0"/>
                    </a:lnTo>
                    <a:cubicBezTo>
                      <a:pt x="17929986" y="0"/>
                      <a:pt x="18087975" y="157988"/>
                      <a:pt x="18087975" y="352806"/>
                    </a:cubicBezTo>
                    <a:lnTo>
                      <a:pt x="18087975" y="12287759"/>
                    </a:lnTo>
                    <a:cubicBezTo>
                      <a:pt x="18087975" y="12482576"/>
                      <a:pt x="17929987" y="12640436"/>
                      <a:pt x="17735170" y="12640436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0" t="-3811" r="0" b="-3811"/>
                </a:stretch>
              </a:blip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050000" cy="13792200"/>
              </a:xfrm>
              <a:custGeom>
                <a:avLst/>
                <a:gdLst/>
                <a:ahLst/>
                <a:cxnLst/>
                <a:rect r="r" b="b" t="t" l="l"/>
                <a:pathLst>
                  <a:path h="13792200" w="19050000">
                    <a:moveTo>
                      <a:pt x="19050000" y="0"/>
                    </a:moveTo>
                    <a:lnTo>
                      <a:pt x="19050000" y="13792200"/>
                    </a:lnTo>
                    <a:lnTo>
                      <a:pt x="0" y="13792200"/>
                    </a:lnTo>
                    <a:lnTo>
                      <a:pt x="0" y="0"/>
                    </a:lnTo>
                    <a:lnTo>
                      <a:pt x="1905000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17" t="0" r="-17" b="0"/>
                </a:stretch>
              </a:blipFill>
            </p:spPr>
          </p:sp>
        </p:grp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101753" y="1028700"/>
            <a:ext cx="6084495" cy="1161585"/>
            <a:chOff x="0" y="0"/>
            <a:chExt cx="8112660" cy="1548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12660" cy="1548780"/>
            </a:xfrm>
            <a:custGeom>
              <a:avLst/>
              <a:gdLst/>
              <a:ahLst/>
              <a:cxnLst/>
              <a:rect r="r" b="b" t="t" l="l"/>
              <a:pathLst>
                <a:path h="1548780" w="8112660">
                  <a:moveTo>
                    <a:pt x="0" y="0"/>
                  </a:moveTo>
                  <a:lnTo>
                    <a:pt x="8112660" y="0"/>
                  </a:lnTo>
                  <a:lnTo>
                    <a:pt x="8112660" y="1548780"/>
                  </a:lnTo>
                  <a:lnTo>
                    <a:pt x="0" y="1548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95429"/>
              <a:ext cx="6345020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spc="248">
                  <a:solidFill>
                    <a:srgbClr val="232E54"/>
                  </a:solidFill>
                  <a:latin typeface="Tek Tall Arabic Bold"/>
                </a:rPr>
                <a:t>Componenti Logiche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94697" y="3000243"/>
            <a:ext cx="2845086" cy="5805639"/>
            <a:chOff x="0" y="0"/>
            <a:chExt cx="1336852" cy="27279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6852" cy="2727960"/>
            </a:xfrm>
            <a:custGeom>
              <a:avLst/>
              <a:gdLst/>
              <a:ahLst/>
              <a:cxnLst/>
              <a:rect r="r" b="b" t="t" l="l"/>
              <a:pathLst>
                <a:path h="2727960" w="1336852">
                  <a:moveTo>
                    <a:pt x="0" y="0"/>
                  </a:moveTo>
                  <a:lnTo>
                    <a:pt x="1336852" y="0"/>
                  </a:lnTo>
                  <a:lnTo>
                    <a:pt x="1336852" y="2727960"/>
                  </a:lnTo>
                  <a:lnTo>
                    <a:pt x="0" y="272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778" t="0" r="-577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169651" y="3135733"/>
            <a:ext cx="12089649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0">
                <a:solidFill>
                  <a:srgbClr val="FFFFFF"/>
                </a:solidFill>
                <a:latin typeface="TT Chocolates"/>
              </a:rPr>
              <a:t>Le Componenti Logiche, ovvero gli Script C#, consentono di integrare la logica all’interno del progetto o, più nello specifico, all’interno dei GameObject.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 spc="20">
                <a:solidFill>
                  <a:srgbClr val="FFFFFF"/>
                </a:solidFill>
                <a:latin typeface="TT Chocolates"/>
              </a:rPr>
              <a:t>La figura a fianco mostra il contenuto della Directory “Scripts”, la quale contiene tutti i principali Scripts legati al funzionamento dell’intero simulatore; in particolare, ci saranno delle sottodirectory specializzate che conterranno gli script relativi a determinati moduli del progetto.</a:t>
            </a:r>
          </a:p>
          <a:p>
            <a:pPr>
              <a:lnSpc>
                <a:spcPts val="3640"/>
              </a:lnSpc>
            </a:pPr>
            <a:r>
              <a:rPr lang="en-US" sz="2600" spc="20">
                <a:solidFill>
                  <a:srgbClr val="FFFFFF"/>
                </a:solidFill>
                <a:latin typeface="TT Chocolates"/>
              </a:rPr>
              <a:t>Per esempio, le cartelle “Master”, “Player” e “Spider” conterranno, rispettivamente, gli Scripts relativi al funzionamento del Master Robot, del Player e dei Seeker Robot.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20">
                <a:solidFill>
                  <a:srgbClr val="FFFFFF"/>
                </a:solidFill>
                <a:latin typeface="TT Chocolates"/>
              </a:rPr>
              <a:t>Per quanto riguarda la cartella “Utils”, questa conterrà degli Scripts di carattere generale che potranno essere riutilizzati dalle componenti logiche specializzate.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2308915" y="-8391979"/>
            <a:ext cx="19564260" cy="13895933"/>
          </a:xfrm>
          <a:custGeom>
            <a:avLst/>
            <a:gdLst/>
            <a:ahLst/>
            <a:cxnLst/>
            <a:rect r="r" b="b" t="t" l="l"/>
            <a:pathLst>
              <a:path h="13895933" w="19564260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607588">
            <a:off x="15837912" y="3288996"/>
            <a:ext cx="5567645" cy="4835567"/>
          </a:xfrm>
          <a:custGeom>
            <a:avLst/>
            <a:gdLst/>
            <a:ahLst/>
            <a:cxnLst/>
            <a:rect r="r" b="b" t="t" l="l"/>
            <a:pathLst>
              <a:path h="4835567" w="5567645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09631" y="4191466"/>
            <a:ext cx="1028064" cy="1545217"/>
            <a:chOff x="0" y="0"/>
            <a:chExt cx="1370752" cy="2060289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r="r" b="b" t="t" l="l"/>
              <a:pathLst>
                <a:path h="1370752" w="1593898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200025"/>
              <a:ext cx="1327256" cy="2260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83942" y="4191466"/>
            <a:ext cx="1028064" cy="1545217"/>
            <a:chOff x="0" y="0"/>
            <a:chExt cx="1370752" cy="2060289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r="r" b="b" t="t" l="l"/>
              <a:pathLst>
                <a:path h="1370752" w="1593898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200025"/>
              <a:ext cx="1327256" cy="2260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105537" y="839155"/>
            <a:ext cx="12076925" cy="335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3952">
                <a:solidFill>
                  <a:srgbClr val="FFFFFF"/>
                </a:solidFill>
                <a:latin typeface="Ara Hamah Alfidaa"/>
              </a:rPr>
              <a:t>Protocollo di Comunicazione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14022" y="6012908"/>
            <a:ext cx="5154046" cy="25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2"/>
              </a:lnSpc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Una volta avvenuta la mutua autenticazione, il Seeker Robot sarà in grado di comunicare in modo sicuro con il Master Robot, cifrando tutte le comunicazioni con l’algoritmo di cifratura AES-256.</a:t>
            </a:r>
          </a:p>
          <a:p>
            <a:pPr>
              <a:lnSpc>
                <a:spcPts val="2952"/>
              </a:lnSpc>
            </a:pPr>
          </a:p>
          <a:p>
            <a:pPr>
              <a:lnSpc>
                <a:spcPts val="295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717922" y="4355746"/>
            <a:ext cx="4185794" cy="109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Ara Hamah Alfidaa"/>
              </a:rPr>
              <a:t>Autenticazione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09631" y="6012908"/>
            <a:ext cx="5154046" cy="333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</a:rPr>
              <a:t>La prima fase del Protocollo di Comunicazione riguarda la Mutua Autenticazione delle entità comunicanti; in particolare, una volta che è stato generato, il Seeker Robot contatterà il Master Robot avviando uno scambio di valori Nonce utili all’autenticazione e alla generazione di una Chiave Simmetrica di Sessione che sarà utilizzata per la comunicazione.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59681" y="4715789"/>
            <a:ext cx="4222781" cy="73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0"/>
              </a:lnSpc>
            </a:pPr>
            <a:r>
              <a:rPr lang="en-US" sz="6400">
                <a:solidFill>
                  <a:srgbClr val="FFFFFF"/>
                </a:solidFill>
                <a:latin typeface="Ara Hamah Alfidaa"/>
              </a:rPr>
              <a:t>Comunicazione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-607588">
            <a:off x="-2078383" y="216595"/>
            <a:ext cx="5567645" cy="4835567"/>
          </a:xfrm>
          <a:custGeom>
            <a:avLst/>
            <a:gdLst/>
            <a:ahLst/>
            <a:cxnLst/>
            <a:rect r="r" b="b" t="t" l="l"/>
            <a:pathLst>
              <a:path h="4835567" w="5567645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58475" y="1028700"/>
            <a:ext cx="5398774" cy="965880"/>
            <a:chOff x="0" y="0"/>
            <a:chExt cx="7198365" cy="12878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198365" cy="1287839"/>
            </a:xfrm>
            <a:custGeom>
              <a:avLst/>
              <a:gdLst/>
              <a:ahLst/>
              <a:cxnLst/>
              <a:rect r="r" b="b" t="t" l="l"/>
              <a:pathLst>
                <a:path h="1287839" w="7198365">
                  <a:moveTo>
                    <a:pt x="0" y="0"/>
                  </a:moveTo>
                  <a:lnTo>
                    <a:pt x="7198365" y="0"/>
                  </a:lnTo>
                  <a:lnTo>
                    <a:pt x="7198365" y="1287839"/>
                  </a:lnTo>
                  <a:lnTo>
                    <a:pt x="0" y="1287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3354" r="0" b="-3354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71523"/>
              <a:ext cx="5629938" cy="607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6"/>
                </a:lnSpc>
              </a:pPr>
              <a:r>
                <a:rPr lang="en-US" sz="2661" spc="188">
                  <a:solidFill>
                    <a:srgbClr val="232E54"/>
                  </a:solidFill>
                  <a:latin typeface="Tek Tall Arabic Bold"/>
                </a:rPr>
                <a:t>Messaggi di Protocollo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051829" y="5143500"/>
            <a:ext cx="5792928" cy="4804987"/>
          </a:xfrm>
          <a:custGeom>
            <a:avLst/>
            <a:gdLst/>
            <a:ahLst/>
            <a:cxnLst/>
            <a:rect r="r" b="b" t="t" l="l"/>
            <a:pathLst>
              <a:path h="4804987" w="5792928">
                <a:moveTo>
                  <a:pt x="0" y="0"/>
                </a:moveTo>
                <a:lnTo>
                  <a:pt x="5792928" y="0"/>
                </a:lnTo>
                <a:lnTo>
                  <a:pt x="5792928" y="4804987"/>
                </a:lnTo>
                <a:lnTo>
                  <a:pt x="0" y="48049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63" t="-5312" r="-4026" b="-5279"/>
            </a:stretch>
          </a:blipFill>
        </p:spPr>
      </p:sp>
      <p:sp>
        <p:nvSpPr>
          <p:cNvPr name="AutoShape 8" id="8"/>
          <p:cNvSpPr/>
          <p:nvPr/>
        </p:nvSpPr>
        <p:spPr>
          <a:xfrm flipH="true" flipV="true">
            <a:off x="9144000" y="0"/>
            <a:ext cx="19050" cy="113157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773635" y="6040969"/>
            <a:ext cx="7168454" cy="3010048"/>
            <a:chOff x="0" y="0"/>
            <a:chExt cx="7423680" cy="31172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23680" cy="3117218"/>
            </a:xfrm>
            <a:custGeom>
              <a:avLst/>
              <a:gdLst/>
              <a:ahLst/>
              <a:cxnLst/>
              <a:rect r="r" b="b" t="t" l="l"/>
              <a:pathLst>
                <a:path h="3117218" w="7423680">
                  <a:moveTo>
                    <a:pt x="0" y="0"/>
                  </a:moveTo>
                  <a:lnTo>
                    <a:pt x="7423680" y="0"/>
                  </a:lnTo>
                  <a:lnTo>
                    <a:pt x="7423680" y="3117218"/>
                  </a:lnTo>
                  <a:lnTo>
                    <a:pt x="0" y="3117218"/>
                  </a:lnTo>
                  <a:close/>
                </a:path>
              </a:pathLst>
            </a:custGeom>
            <a:blipFill>
              <a:blip r:embed="rId8"/>
              <a:stretch>
                <a:fillRect l="-269" t="0" r="-26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248906" y="2289929"/>
            <a:ext cx="5398774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20">
                <a:solidFill>
                  <a:srgbClr val="FFFFFF"/>
                </a:solidFill>
                <a:latin typeface="TT Chocolates"/>
              </a:rPr>
              <a:t>Il Protocollo di Comunicazione prevede la seguente sequenza di messaggi al fine di ottenere la Mutua Autenticazione e di stabilire tutti i parametri necessari a cifrare le comunicazioni.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58475" y="2401910"/>
            <a:ext cx="5398774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0">
                <a:solidFill>
                  <a:srgbClr val="FFFFFF"/>
                </a:solidFill>
                <a:latin typeface="TT Chocolates"/>
              </a:rPr>
              <a:t>La figura mostra i Messaggi di Protocollo specifici che vengono scambiati tra le due entità.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20">
                <a:solidFill>
                  <a:srgbClr val="FFFFFF"/>
                </a:solidFill>
                <a:latin typeface="TT Chocolates"/>
              </a:rPr>
              <a:t>Viene inoltre mostrata la composizione della Chiave di Sessione ‘K_ss’.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248906" y="1028700"/>
            <a:ext cx="5398774" cy="965880"/>
          </a:xfrm>
          <a:custGeom>
            <a:avLst/>
            <a:gdLst/>
            <a:ahLst/>
            <a:cxnLst/>
            <a:rect r="r" b="b" t="t" l="l"/>
            <a:pathLst>
              <a:path h="965880" w="5398774">
                <a:moveTo>
                  <a:pt x="0" y="0"/>
                </a:moveTo>
                <a:lnTo>
                  <a:pt x="5398774" y="0"/>
                </a:lnTo>
                <a:lnTo>
                  <a:pt x="5398774" y="965880"/>
                </a:lnTo>
                <a:lnTo>
                  <a:pt x="0" y="965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354" r="0" b="-335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67876" y="1057615"/>
            <a:ext cx="370758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77">
                <a:solidFill>
                  <a:srgbClr val="232E54"/>
                </a:solidFill>
                <a:latin typeface="Tek Tall Arabic Bold"/>
              </a:rPr>
              <a:t>Diagramma di Comunicazione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39764" y="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82702" y="733425"/>
            <a:ext cx="14322596" cy="258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39"/>
              </a:lnSpc>
            </a:pPr>
            <a:r>
              <a:rPr lang="en-US" sz="15099">
                <a:solidFill>
                  <a:srgbClr val="FFFFFF"/>
                </a:solidFill>
                <a:latin typeface="Ara Hamah Alfidaa"/>
              </a:rPr>
              <a:t>Algoritmi di IA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193674" y="2949351"/>
            <a:ext cx="3900653" cy="744670"/>
            <a:chOff x="0" y="0"/>
            <a:chExt cx="5200870" cy="9928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00870" cy="992893"/>
            </a:xfrm>
            <a:custGeom>
              <a:avLst/>
              <a:gdLst/>
              <a:ahLst/>
              <a:cxnLst/>
              <a:rect r="r" b="b" t="t" l="l"/>
              <a:pathLst>
                <a:path h="992893" w="5200870">
                  <a:moveTo>
                    <a:pt x="0" y="0"/>
                  </a:moveTo>
                  <a:lnTo>
                    <a:pt x="5200870" y="0"/>
                  </a:lnTo>
                  <a:lnTo>
                    <a:pt x="5200870" y="992893"/>
                  </a:lnTo>
                  <a:lnTo>
                    <a:pt x="0" y="992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28825"/>
              <a:ext cx="4202402" cy="61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6"/>
                </a:lnSpc>
              </a:pPr>
              <a:r>
                <a:rPr lang="en-US" sz="2733" spc="420">
                  <a:solidFill>
                    <a:srgbClr val="232E54"/>
                  </a:solidFill>
                  <a:latin typeface="Tek Tall Arabic Bold"/>
                </a:rPr>
                <a:t>A*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275090" y="3321686"/>
            <a:ext cx="5640811" cy="6576804"/>
          </a:xfrm>
          <a:custGeom>
            <a:avLst/>
            <a:gdLst/>
            <a:ahLst/>
            <a:cxnLst/>
            <a:rect r="r" b="b" t="t" l="l"/>
            <a:pathLst>
              <a:path h="6576804" w="5640811">
                <a:moveTo>
                  <a:pt x="0" y="0"/>
                </a:moveTo>
                <a:lnTo>
                  <a:pt x="5640811" y="0"/>
                </a:lnTo>
                <a:lnTo>
                  <a:pt x="5640811" y="6576804"/>
                </a:lnTo>
                <a:lnTo>
                  <a:pt x="0" y="65768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072891"/>
            <a:ext cx="10863564" cy="529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6">
                <a:solidFill>
                  <a:srgbClr val="FFFFFF"/>
                </a:solidFill>
                <a:latin typeface="TT Chocolates"/>
              </a:rPr>
              <a:t>La componente di Intelligenza Artificiale risiede unicamente nel Master Robot che, dopo aver elaborato i dati ricevuti dai Seeker Robot, è in grado di determinare il percorso ottimo per il raggiungimento della zona sicura.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 spc="16">
                <a:solidFill>
                  <a:srgbClr val="FFFFFF"/>
                </a:solidFill>
                <a:latin typeface="TT Chocolates"/>
              </a:rPr>
              <a:t>Le elaborazioni che portano alla generazione del suddetto percorso avvengono secondo l’algoritmo di ricerca informata A*.</a:t>
            </a:r>
          </a:p>
          <a:p>
            <a:pPr>
              <a:lnSpc>
                <a:spcPts val="2800"/>
              </a:lnSpc>
            </a:pPr>
            <a:r>
              <a:rPr lang="en-US" sz="2000" spc="16">
                <a:solidFill>
                  <a:srgbClr val="FFFFFF"/>
                </a:solidFill>
                <a:latin typeface="TT Chocolates"/>
              </a:rPr>
              <a:t>Tale algoritmo prevede l’utilizzo di una Funzione di Stima Euristica, che stima la distanza che vi è da un certo nodo fino al nodo obiettivo, e di una Funzione di Costo che indica il costo del percorso corrente.</a:t>
            </a:r>
          </a:p>
          <a:p>
            <a:pPr>
              <a:lnSpc>
                <a:spcPts val="2800"/>
              </a:lnSpc>
            </a:pPr>
            <a:r>
              <a:rPr lang="en-US" sz="2000" spc="16">
                <a:solidFill>
                  <a:srgbClr val="FFFFFF"/>
                </a:solidFill>
                <a:latin typeface="TT Chocolates"/>
              </a:rPr>
              <a:t>In base alle suddette funzioni, l’algoritmo sarà in grado di costruire un percorso ottimo verso il nodo obiettivo.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16">
                <a:solidFill>
                  <a:srgbClr val="FFFFFF"/>
                </a:solidFill>
                <a:latin typeface="TT Chocolates"/>
              </a:rPr>
              <a:t>Nel caso specifico, qualora il percorso determinato dal Master non fosse interamente percorribile, questo ricalcolerebbe un nuovo percorso utilizzando come nodo di partenza quello in cui il precedente percorso è stato interrotto.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4813897" y="753621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43393" y="3254123"/>
            <a:ext cx="5467683" cy="1043830"/>
          </a:xfrm>
          <a:custGeom>
            <a:avLst/>
            <a:gdLst/>
            <a:ahLst/>
            <a:cxnLst/>
            <a:rect r="r" b="b" t="t" l="l"/>
            <a:pathLst>
              <a:path h="1043830" w="5467683">
                <a:moveTo>
                  <a:pt x="0" y="0"/>
                </a:moveTo>
                <a:lnTo>
                  <a:pt x="5467683" y="0"/>
                </a:lnTo>
                <a:lnTo>
                  <a:pt x="5467683" y="1043831"/>
                </a:lnTo>
                <a:lnTo>
                  <a:pt x="0" y="104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759893" y="-1139598"/>
            <a:ext cx="4939122" cy="12370800"/>
            <a:chOff x="0" y="0"/>
            <a:chExt cx="1300839" cy="32581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0839" cy="3258153"/>
            </a:xfrm>
            <a:custGeom>
              <a:avLst/>
              <a:gdLst/>
              <a:ahLst/>
              <a:cxnLst/>
              <a:rect r="r" b="b" t="t" l="l"/>
              <a:pathLst>
                <a:path h="3258153" w="1300839">
                  <a:moveTo>
                    <a:pt x="23512" y="0"/>
                  </a:moveTo>
                  <a:lnTo>
                    <a:pt x="1277327" y="0"/>
                  </a:lnTo>
                  <a:cubicBezTo>
                    <a:pt x="1290312" y="0"/>
                    <a:pt x="1300839" y="10527"/>
                    <a:pt x="1300839" y="23512"/>
                  </a:cubicBezTo>
                  <a:lnTo>
                    <a:pt x="1300839" y="3234641"/>
                  </a:lnTo>
                  <a:cubicBezTo>
                    <a:pt x="1300839" y="3247626"/>
                    <a:pt x="1290312" y="3258153"/>
                    <a:pt x="1277327" y="3258153"/>
                  </a:cubicBezTo>
                  <a:lnTo>
                    <a:pt x="23512" y="3258153"/>
                  </a:lnTo>
                  <a:cubicBezTo>
                    <a:pt x="10527" y="3258153"/>
                    <a:pt x="0" y="3247626"/>
                    <a:pt x="0" y="3234641"/>
                  </a:cubicBezTo>
                  <a:lnTo>
                    <a:pt x="0" y="23512"/>
                  </a:lnTo>
                  <a:cubicBezTo>
                    <a:pt x="0" y="10527"/>
                    <a:pt x="10527" y="0"/>
                    <a:pt x="23512" y="0"/>
                  </a:cubicBezTo>
                  <a:close/>
                </a:path>
              </a:pathLst>
            </a:custGeom>
            <a:solidFill>
              <a:srgbClr val="FFFCF3">
                <a:alpha val="4078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300839" cy="3229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070646">
            <a:off x="-3996828" y="3521605"/>
            <a:ext cx="10051055" cy="3643507"/>
          </a:xfrm>
          <a:custGeom>
            <a:avLst/>
            <a:gdLst/>
            <a:ahLst/>
            <a:cxnLst/>
            <a:rect r="r" b="b" t="t" l="l"/>
            <a:pathLst>
              <a:path h="3643507" w="10051055">
                <a:moveTo>
                  <a:pt x="0" y="0"/>
                </a:moveTo>
                <a:lnTo>
                  <a:pt x="10051056" y="0"/>
                </a:lnTo>
                <a:lnTo>
                  <a:pt x="10051056" y="3643507"/>
                </a:lnTo>
                <a:lnTo>
                  <a:pt x="0" y="3643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8690922"/>
            <a:ext cx="5275488" cy="1134756"/>
          </a:xfrm>
          <a:custGeom>
            <a:avLst/>
            <a:gdLst/>
            <a:ahLst/>
            <a:cxnLst/>
            <a:rect r="r" b="b" t="t" l="l"/>
            <a:pathLst>
              <a:path h="1134756" w="5275488">
                <a:moveTo>
                  <a:pt x="0" y="0"/>
                </a:moveTo>
                <a:lnTo>
                  <a:pt x="5275488" y="0"/>
                </a:lnTo>
                <a:lnTo>
                  <a:pt x="5275488" y="1134756"/>
                </a:lnTo>
                <a:lnTo>
                  <a:pt x="0" y="1134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03054" y="4687762"/>
            <a:ext cx="4016131" cy="4502646"/>
          </a:xfrm>
          <a:custGeom>
            <a:avLst/>
            <a:gdLst/>
            <a:ahLst/>
            <a:cxnLst/>
            <a:rect r="r" b="b" t="t" l="l"/>
            <a:pathLst>
              <a:path h="4502646" w="4016131">
                <a:moveTo>
                  <a:pt x="0" y="0"/>
                </a:moveTo>
                <a:lnTo>
                  <a:pt x="4016131" y="0"/>
                </a:lnTo>
                <a:lnTo>
                  <a:pt x="4016131" y="4502645"/>
                </a:lnTo>
                <a:lnTo>
                  <a:pt x="0" y="45026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43393" y="641973"/>
            <a:ext cx="9445318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12000">
                <a:solidFill>
                  <a:srgbClr val="FFFFFF"/>
                </a:solidFill>
                <a:latin typeface="Ara Hamah Alfidaa"/>
              </a:rPr>
              <a:t>Robotica Probabilistica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3393" y="3400878"/>
            <a:ext cx="4417992" cy="66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 spc="302">
                <a:solidFill>
                  <a:srgbClr val="232E54"/>
                </a:solidFill>
                <a:latin typeface="Tek Tall Arabic Bold"/>
              </a:rPr>
              <a:t>Filtro di Kalman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43393" y="4640137"/>
            <a:ext cx="9815907" cy="389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17">
                <a:solidFill>
                  <a:srgbClr val="FFFFFF"/>
                </a:solidFill>
                <a:latin typeface="TT Chocolates"/>
              </a:rPr>
              <a:t>L’utilizzo del Filtro di Kalman consente ai Seeker Robots di stimare la loro posizione sfruttando dei landmark posti ai quattro angoli del territorio da percorrere; in particolare, la stima della loro posizione è necessaria per poter fornire un’informazione quanto più accurata possibile riguardo le mine rilevate.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 spc="17">
                <a:solidFill>
                  <a:srgbClr val="FFFFFF"/>
                </a:solidFill>
                <a:latin typeface="TT Chocolates"/>
              </a:rPr>
              <a:t>Il funzionamento del Filtro di Kalman, in breve, si basa su un ciclo continuo di Predizione e Correzione della posizione basata su tre fattori principali: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 spc="17">
                <a:solidFill>
                  <a:srgbClr val="FFFFFF"/>
                </a:solidFill>
                <a:latin typeface="TT Chocolates"/>
              </a:rPr>
              <a:t>Predizione della posizione futura in seguito al compimento di un’azione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 spc="17">
                <a:solidFill>
                  <a:srgbClr val="FFFFFF"/>
                </a:solidFill>
                <a:latin typeface="TT Chocolates"/>
              </a:rPr>
              <a:t>Misurazione della distanza</a:t>
            </a:r>
            <a:r>
              <a:rPr lang="en-US" sz="2200" spc="17">
                <a:solidFill>
                  <a:srgbClr val="FFFFFF"/>
                </a:solidFill>
                <a:latin typeface="TT Chocolates"/>
              </a:rPr>
              <a:t> tra l’agente e il landmark in seguito all’azione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 spc="17">
                <a:solidFill>
                  <a:srgbClr val="FFFFFF"/>
                </a:solidFill>
                <a:latin typeface="TT Chocolates"/>
              </a:rPr>
              <a:t>Correzione della posizione come prodotto tra Predizione e Misura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67665" y="-2101948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79919" y="4987513"/>
            <a:ext cx="4966032" cy="4270787"/>
            <a:chOff x="0" y="0"/>
            <a:chExt cx="6621376" cy="5694383"/>
          </a:xfrm>
        </p:grpSpPr>
        <p:sp>
          <p:nvSpPr>
            <p:cNvPr name="Freeform 5" id="5"/>
            <p:cNvSpPr/>
            <p:nvPr/>
          </p:nvSpPr>
          <p:spPr>
            <a:xfrm flipH="false" flipV="false" rot="-10800000">
              <a:off x="0" y="0"/>
              <a:ext cx="6621376" cy="5694383"/>
            </a:xfrm>
            <a:custGeom>
              <a:avLst/>
              <a:gdLst/>
              <a:ahLst/>
              <a:cxnLst/>
              <a:rect r="r" b="b" t="t" l="l"/>
              <a:pathLst>
                <a:path h="5694383" w="6621376">
                  <a:moveTo>
                    <a:pt x="0" y="0"/>
                  </a:moveTo>
                  <a:lnTo>
                    <a:pt x="6621376" y="0"/>
                  </a:lnTo>
                  <a:lnTo>
                    <a:pt x="6621376" y="5694383"/>
                  </a:lnTo>
                  <a:lnTo>
                    <a:pt x="0" y="569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2196" y="601193"/>
              <a:ext cx="6261096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spc="189">
                  <a:solidFill>
                    <a:srgbClr val="001E70"/>
                  </a:solidFill>
                  <a:latin typeface="Tek Tall Arabic Bold"/>
                </a:rPr>
                <a:t>Headset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92294" y="1749337"/>
              <a:ext cx="5288844" cy="347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9"/>
                </a:lnSpc>
              </a:pPr>
              <a:r>
                <a:rPr lang="en-US" sz="2300" spc="18">
                  <a:solidFill>
                    <a:srgbClr val="001E70"/>
                  </a:solidFill>
                  <a:latin typeface="TT Chocolates Bold"/>
                </a:rPr>
                <a:t>Il visore utilizzato per i test legati alla User Experience è il “Meta Quest 2” che, mediante un collegamento cablato, è stato in grado di interfacciarsi con Unity per eseguire i test delle funzionalità in tempo reale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45590" y="1352550"/>
            <a:ext cx="15634688" cy="151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0"/>
              </a:lnSpc>
            </a:pPr>
            <a:r>
              <a:rPr lang="en-US" sz="12099">
                <a:solidFill>
                  <a:srgbClr val="FFFFFF"/>
                </a:solidFill>
                <a:latin typeface="Ara Hamah Alfidaa"/>
              </a:rPr>
              <a:t>Test e Attrezzatura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914247" y="4987513"/>
            <a:ext cx="4966032" cy="4270787"/>
            <a:chOff x="0" y="0"/>
            <a:chExt cx="6621376" cy="5694383"/>
          </a:xfrm>
        </p:grpSpPr>
        <p:sp>
          <p:nvSpPr>
            <p:cNvPr name="Freeform 10" id="10"/>
            <p:cNvSpPr/>
            <p:nvPr/>
          </p:nvSpPr>
          <p:spPr>
            <a:xfrm flipH="false" flipV="false" rot="-10800000">
              <a:off x="0" y="0"/>
              <a:ext cx="6621376" cy="5694383"/>
            </a:xfrm>
            <a:custGeom>
              <a:avLst/>
              <a:gdLst/>
              <a:ahLst/>
              <a:cxnLst/>
              <a:rect r="r" b="b" t="t" l="l"/>
              <a:pathLst>
                <a:path h="5694383" w="6621376">
                  <a:moveTo>
                    <a:pt x="0" y="0"/>
                  </a:moveTo>
                  <a:lnTo>
                    <a:pt x="6621376" y="0"/>
                  </a:lnTo>
                  <a:lnTo>
                    <a:pt x="6621376" y="5694383"/>
                  </a:lnTo>
                  <a:lnTo>
                    <a:pt x="0" y="569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592294" y="1749337"/>
              <a:ext cx="5288844" cy="3040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9"/>
                </a:lnSpc>
              </a:pPr>
              <a:r>
                <a:rPr lang="en-US" sz="2300" spc="18">
                  <a:solidFill>
                    <a:srgbClr val="001E70"/>
                  </a:solidFill>
                  <a:latin typeface="TT Chocolates Bold"/>
                </a:rPr>
                <a:t>I Software necessari a condurre i test sono “Unity”, che si occupa di eseguire il prodotto, e “Oculus”, che si occupa di fornire un’interfaccia tra l’Headset VR e Unity stesso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2196" y="601193"/>
              <a:ext cx="6261096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spc="189">
                  <a:solidFill>
                    <a:srgbClr val="001E70"/>
                  </a:solidFill>
                  <a:latin typeface="Tek Tall Arabic Bold"/>
                </a:rPr>
                <a:t>Software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45590" y="4987513"/>
            <a:ext cx="4966032" cy="4270787"/>
            <a:chOff x="0" y="0"/>
            <a:chExt cx="6621376" cy="5694383"/>
          </a:xfrm>
        </p:grpSpPr>
        <p:sp>
          <p:nvSpPr>
            <p:cNvPr name="Freeform 14" id="14"/>
            <p:cNvSpPr/>
            <p:nvPr/>
          </p:nvSpPr>
          <p:spPr>
            <a:xfrm flipH="false" flipV="false" rot="-10800000">
              <a:off x="0" y="0"/>
              <a:ext cx="6621376" cy="5694383"/>
            </a:xfrm>
            <a:custGeom>
              <a:avLst/>
              <a:gdLst/>
              <a:ahLst/>
              <a:cxnLst/>
              <a:rect r="r" b="b" t="t" l="l"/>
              <a:pathLst>
                <a:path h="5694383" w="6621376">
                  <a:moveTo>
                    <a:pt x="0" y="0"/>
                  </a:moveTo>
                  <a:lnTo>
                    <a:pt x="6621376" y="0"/>
                  </a:lnTo>
                  <a:lnTo>
                    <a:pt x="6621376" y="5694383"/>
                  </a:lnTo>
                  <a:lnTo>
                    <a:pt x="0" y="5694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592294" y="1749337"/>
              <a:ext cx="5288844" cy="3040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9"/>
                </a:lnSpc>
              </a:pPr>
              <a:r>
                <a:rPr lang="en-US" sz="2300" spc="18">
                  <a:solidFill>
                    <a:srgbClr val="001E70"/>
                  </a:solidFill>
                  <a:latin typeface="TT Chocolates Bold"/>
                </a:rPr>
                <a:t>Per eseguire test veloci riguardo la conformità logica delle funzionalità implementate, è stato utilizzato uno strumento di simulazione dell’Headset VR fornito direttamente da Unity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2196" y="601193"/>
              <a:ext cx="6261096" cy="934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spc="189">
                  <a:solidFill>
                    <a:srgbClr val="001E70"/>
                  </a:solidFill>
                  <a:latin typeface="Tek Tall Arabic Bold"/>
                </a:rPr>
                <a:t>Headset Simulator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617648" y="2817367"/>
            <a:ext cx="11163662" cy="194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17">
                <a:solidFill>
                  <a:srgbClr val="FFFFFF"/>
                </a:solidFill>
                <a:latin typeface="TT Chocolates"/>
              </a:rPr>
              <a:t>L’intera fase di sviluppo del progetto ha visto diversi checkpoint in cui il prodotto, fino a quel momento realizzato, è stato sottoposto a una serie di test al fine di valutarne le performance, la conformità logica e il livello di user experience.</a:t>
            </a:r>
          </a:p>
          <a:p>
            <a:pPr algn="ctr">
              <a:lnSpc>
                <a:spcPts val="3080"/>
              </a:lnSpc>
            </a:pPr>
            <a:r>
              <a:rPr lang="en-US" sz="2200" spc="17">
                <a:solidFill>
                  <a:srgbClr val="FFFFFF"/>
                </a:solidFill>
                <a:latin typeface="TT Chocolates"/>
              </a:rPr>
              <a:t>Tutti questi test sono stai condotti con l’ausilio di una serie di strumenti software e di attrezzature; in particolare, è possibile suddividere questi nelle seguenti categorie.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579558" y="-153127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84423" y="1028700"/>
            <a:ext cx="12759070" cy="8229600"/>
            <a:chOff x="0" y="0"/>
            <a:chExt cx="6350000" cy="4095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01600" y="521970"/>
              <a:ext cx="6146800" cy="3472180"/>
            </a:xfrm>
            <a:custGeom>
              <a:avLst/>
              <a:gdLst/>
              <a:ahLst/>
              <a:cxnLst/>
              <a:rect r="r" b="b" t="t" l="l"/>
              <a:pathLst>
                <a:path h="3472180" w="614680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2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5250" y="110490"/>
              <a:ext cx="1186180" cy="311150"/>
            </a:xfrm>
            <a:custGeom>
              <a:avLst/>
              <a:gdLst/>
              <a:ahLst/>
              <a:cxnLst/>
              <a:rect r="r" b="b" t="t" l="l"/>
              <a:pathLst>
                <a:path h="311150" w="118618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4095750"/>
            </a:xfrm>
            <a:custGeom>
              <a:avLst/>
              <a:gdLst/>
              <a:ahLst/>
              <a:cxnLst/>
              <a:rect r="r" b="b" t="t" l="l"/>
              <a:pathLst>
                <a:path h="4095750" w="635000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10800000">
            <a:off x="12293268" y="4289604"/>
            <a:ext cx="4966032" cy="4270787"/>
          </a:xfrm>
          <a:custGeom>
            <a:avLst/>
            <a:gdLst/>
            <a:ahLst/>
            <a:cxnLst/>
            <a:rect r="r" b="b" t="t" l="l"/>
            <a:pathLst>
              <a:path h="4270787" w="4966032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93268" y="3813354"/>
            <a:ext cx="4966032" cy="240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0"/>
              </a:lnSpc>
            </a:pPr>
            <a:r>
              <a:rPr lang="en-US" sz="14000">
                <a:solidFill>
                  <a:srgbClr val="001E70"/>
                </a:solidFill>
                <a:latin typeface="Ara Hamah Alfidaa"/>
              </a:rPr>
              <a:t>100%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2968" y="5898235"/>
            <a:ext cx="3966633" cy="189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86"/>
              </a:lnSpc>
            </a:pPr>
            <a:r>
              <a:rPr lang="en-US" sz="2200" spc="17">
                <a:solidFill>
                  <a:srgbClr val="001E70"/>
                </a:solidFill>
                <a:latin typeface="TT Chocolates Bold"/>
              </a:rPr>
              <a:t>Sviluppare il prodotto avendo la possibilità di testarne le funzionalità con l’ausilio di un Visore ha consentito di sfruttare il massimo delle potenzialità offerte da Unity XR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6553">
            <a:off x="-5268182" y="-772916"/>
            <a:ext cx="25077868" cy="17812091"/>
          </a:xfrm>
          <a:custGeom>
            <a:avLst/>
            <a:gdLst/>
            <a:ahLst/>
            <a:cxnLst/>
            <a:rect r="r" b="b" t="t" l="l"/>
            <a:pathLst>
              <a:path h="17812091" w="25077868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9136" y="3340935"/>
            <a:ext cx="8334816" cy="253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</a:rPr>
              <a:t>Grazie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6897877"/>
            <a:ext cx="6984779" cy="1235252"/>
            <a:chOff x="0" y="0"/>
            <a:chExt cx="9313039" cy="16470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85882" y="0"/>
              <a:ext cx="8627158" cy="1647003"/>
            </a:xfrm>
            <a:custGeom>
              <a:avLst/>
              <a:gdLst/>
              <a:ahLst/>
              <a:cxnLst/>
              <a:rect r="r" b="b" t="t" l="l"/>
              <a:pathLst>
                <a:path h="1647003" w="8627158">
                  <a:moveTo>
                    <a:pt x="0" y="0"/>
                  </a:moveTo>
                  <a:lnTo>
                    <a:pt x="8627157" y="0"/>
                  </a:lnTo>
                  <a:lnTo>
                    <a:pt x="8627157" y="1647003"/>
                  </a:lnTo>
                  <a:lnTo>
                    <a:pt x="0" y="164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372910"/>
              <a:ext cx="8026281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spc="119">
                  <a:solidFill>
                    <a:srgbClr val="232E54"/>
                  </a:solidFill>
                  <a:latin typeface="Tek Tall Arabic Bold"/>
                </a:rPr>
                <a:t>Rescue Bots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62629" y="8940396"/>
            <a:ext cx="6102269" cy="635808"/>
            <a:chOff x="0" y="0"/>
            <a:chExt cx="8136358" cy="84774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136358" cy="847744"/>
              <a:chOff x="0" y="0"/>
              <a:chExt cx="3900488" cy="406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900488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900488">
                    <a:moveTo>
                      <a:pt x="3697288" y="0"/>
                    </a:moveTo>
                    <a:cubicBezTo>
                      <a:pt x="3809512" y="0"/>
                      <a:pt x="3900488" y="90976"/>
                      <a:pt x="3900488" y="203200"/>
                    </a:cubicBezTo>
                    <a:cubicBezTo>
                      <a:pt x="3900488" y="315424"/>
                      <a:pt x="3809512" y="406400"/>
                      <a:pt x="3697288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>
                  <a:alpha val="85882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28575"/>
                <a:ext cx="3900488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6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53150"/>
              <a:ext cx="8136358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A036BB"/>
                  </a:solidFill>
                  <a:latin typeface="TT Chocolates Bold"/>
                </a:rPr>
                <a:t>I.D. Di Blasi, D. Giosuè, C. Lupo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95132">
            <a:off x="-1502849" y="-2466871"/>
            <a:ext cx="26931805" cy="19128889"/>
          </a:xfrm>
          <a:custGeom>
            <a:avLst/>
            <a:gdLst/>
            <a:ahLst/>
            <a:cxnLst/>
            <a:rect r="r" b="b" t="t" l="l"/>
            <a:pathLst>
              <a:path h="19128889" w="26931805">
                <a:moveTo>
                  <a:pt x="0" y="0"/>
                </a:moveTo>
                <a:lnTo>
                  <a:pt x="26931805" y="0"/>
                </a:lnTo>
                <a:lnTo>
                  <a:pt x="26931805" y="19128889"/>
                </a:lnTo>
                <a:lnTo>
                  <a:pt x="0" y="1912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9277" y="590550"/>
            <a:ext cx="10558576" cy="395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7"/>
              </a:lnSpc>
            </a:pPr>
            <a:r>
              <a:rPr lang="en-US" sz="23140" spc="393">
                <a:solidFill>
                  <a:srgbClr val="FFFFFF"/>
                </a:solidFill>
                <a:latin typeface="Ara Hamah Alfidaa"/>
              </a:rPr>
              <a:t>indice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99277" y="4045768"/>
            <a:ext cx="800090" cy="1202563"/>
            <a:chOff x="0" y="0"/>
            <a:chExt cx="1066786" cy="1603418"/>
          </a:xfrm>
        </p:grpSpPr>
        <p:sp>
          <p:nvSpPr>
            <p:cNvPr name="Freeform 6" id="6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99277" y="5259205"/>
            <a:ext cx="800090" cy="1202563"/>
            <a:chOff x="0" y="0"/>
            <a:chExt cx="1066786" cy="1603418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2582" y="6461769"/>
            <a:ext cx="800090" cy="1202563"/>
            <a:chOff x="0" y="0"/>
            <a:chExt cx="1066786" cy="1603418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21426" y="4045768"/>
            <a:ext cx="800090" cy="1202563"/>
            <a:chOff x="0" y="0"/>
            <a:chExt cx="1066786" cy="1603418"/>
          </a:xfrm>
        </p:grpSpPr>
        <p:sp>
          <p:nvSpPr>
            <p:cNvPr name="Freeform 15" id="15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21426" y="5259205"/>
            <a:ext cx="800090" cy="1202563"/>
            <a:chOff x="0" y="0"/>
            <a:chExt cx="1066786" cy="1603418"/>
          </a:xfrm>
        </p:grpSpPr>
        <p:sp>
          <p:nvSpPr>
            <p:cNvPr name="Freeform 18" id="18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44730" y="6461769"/>
            <a:ext cx="800090" cy="1202563"/>
            <a:chOff x="0" y="0"/>
            <a:chExt cx="1066786" cy="1603418"/>
          </a:xfrm>
        </p:grpSpPr>
        <p:sp>
          <p:nvSpPr>
            <p:cNvPr name="Freeform 21" id="21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22582" y="7678814"/>
            <a:ext cx="800090" cy="1202563"/>
            <a:chOff x="0" y="0"/>
            <a:chExt cx="1066786" cy="1603418"/>
          </a:xfrm>
        </p:grpSpPr>
        <p:sp>
          <p:nvSpPr>
            <p:cNvPr name="Freeform 24" id="24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544730" y="7678814"/>
            <a:ext cx="800090" cy="1202563"/>
            <a:chOff x="0" y="0"/>
            <a:chExt cx="1066786" cy="1603418"/>
          </a:xfrm>
        </p:grpSpPr>
        <p:sp>
          <p:nvSpPr>
            <p:cNvPr name="Freeform 27" id="27"/>
            <p:cNvSpPr/>
            <p:nvPr/>
          </p:nvSpPr>
          <p:spPr>
            <a:xfrm flipH="false" flipV="false"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r="r" b="b" t="t" l="l"/>
              <a:pathLst>
                <a:path h="1066786" w="1240449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-152400"/>
              <a:ext cx="1032936" cy="175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</a:rPr>
                <a:t>8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767503" y="1682189"/>
            <a:ext cx="6491797" cy="7706320"/>
          </a:xfrm>
          <a:custGeom>
            <a:avLst/>
            <a:gdLst/>
            <a:ahLst/>
            <a:cxnLst/>
            <a:rect r="r" b="b" t="t" l="l"/>
            <a:pathLst>
              <a:path h="7706320" w="6491797">
                <a:moveTo>
                  <a:pt x="0" y="0"/>
                </a:moveTo>
                <a:lnTo>
                  <a:pt x="6491797" y="0"/>
                </a:lnTo>
                <a:lnTo>
                  <a:pt x="6491797" y="7706320"/>
                </a:lnTo>
                <a:lnTo>
                  <a:pt x="0" y="7706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95906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858487" y="4399446"/>
            <a:ext cx="2302098" cy="61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</a:rPr>
              <a:t>Descrizione del Progetto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58487" y="5617835"/>
            <a:ext cx="2302098" cy="61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</a:rPr>
              <a:t>Ambiente di Sviluppo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58487" y="6802704"/>
            <a:ext cx="2302098" cy="61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</a:rPr>
              <a:t>Robot - Hardware e Software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858487" y="7985227"/>
            <a:ext cx="2302098" cy="61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</a:rPr>
              <a:t>Componenti del Progetto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678195" y="4399446"/>
            <a:ext cx="2302098" cy="61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</a:rPr>
              <a:t>Protocollo di Comunicazione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78195" y="5716515"/>
            <a:ext cx="2302098" cy="31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</a:rPr>
              <a:t>Algoritmi di IA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80636" y="6802704"/>
            <a:ext cx="2302098" cy="61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</a:rPr>
              <a:t>Robotica Probabilistica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78195" y="7985227"/>
            <a:ext cx="2302098" cy="61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</a:rPr>
              <a:t>Test e Attrezzatura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9274" y="-4916790"/>
            <a:ext cx="22355665" cy="15878588"/>
          </a:xfrm>
          <a:custGeom>
            <a:avLst/>
            <a:gdLst/>
            <a:ahLst/>
            <a:cxnLst/>
            <a:rect r="r" b="b" t="t" l="l"/>
            <a:pathLst>
              <a:path h="15878588" w="22355665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-4404" r="-11352" b="-69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1115" y="5739369"/>
            <a:ext cx="4767919" cy="4767919"/>
          </a:xfrm>
          <a:custGeom>
            <a:avLst/>
            <a:gdLst/>
            <a:ahLst/>
            <a:cxnLst/>
            <a:rect r="r" b="b" t="t" l="l"/>
            <a:pathLst>
              <a:path h="4767919" w="4767919">
                <a:moveTo>
                  <a:pt x="0" y="0"/>
                </a:moveTo>
                <a:lnTo>
                  <a:pt x="4767919" y="0"/>
                </a:lnTo>
                <a:lnTo>
                  <a:pt x="4767919" y="4767919"/>
                </a:lnTo>
                <a:lnTo>
                  <a:pt x="0" y="476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90134" y="2719811"/>
            <a:ext cx="5460221" cy="3131917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29892" r="0" b="-2989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393215" y="8589818"/>
            <a:ext cx="3501570" cy="668482"/>
          </a:xfrm>
          <a:custGeom>
            <a:avLst/>
            <a:gdLst/>
            <a:ahLst/>
            <a:cxnLst/>
            <a:rect r="r" b="b" t="t" l="l"/>
            <a:pathLst>
              <a:path h="668482" w="3501570">
                <a:moveTo>
                  <a:pt x="0" y="0"/>
                </a:moveTo>
                <a:lnTo>
                  <a:pt x="3501570" y="0"/>
                </a:lnTo>
                <a:lnTo>
                  <a:pt x="3501570" y="668482"/>
                </a:lnTo>
                <a:lnTo>
                  <a:pt x="0" y="668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82702" y="-37492"/>
            <a:ext cx="14322596" cy="2479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99"/>
              </a:lnSpc>
            </a:pPr>
            <a:r>
              <a:rPr lang="en-US" sz="14499">
                <a:solidFill>
                  <a:srgbClr val="FFFFFF"/>
                </a:solidFill>
                <a:latin typeface="Ara Hamah Alfidaa"/>
              </a:rPr>
              <a:t>Descrizione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662661"/>
            <a:ext cx="5592748" cy="279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18">
                <a:solidFill>
                  <a:srgbClr val="FFFFFF"/>
                </a:solidFill>
                <a:latin typeface="TT Chocolates"/>
              </a:rPr>
              <a:t>Ambiente simulato che rappresenta uno scenario bellico, da cui uno o più individui cercano di allontanarsi e il cui terreno è disseminato di mine antiuomo.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18">
                <a:solidFill>
                  <a:srgbClr val="FFFFFF"/>
                </a:solidFill>
                <a:latin typeface="TT Chocolates"/>
              </a:rPr>
              <a:t>Diversi robot percorrono il territorio scansionandolo e notificando a un Robot Master le aree ritenute pericolose.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66552" y="6459220"/>
            <a:ext cx="5592748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18">
                <a:solidFill>
                  <a:srgbClr val="FFFFFF"/>
                </a:solidFill>
                <a:latin typeface="TT Chocolates"/>
              </a:rPr>
              <a:t>L’utilizzo della Realtà Virtuale consente di fornire all’operatore un alto livello di immersività, abituandolo a ragionare e a operare come se si trovasse all’interno di un contesto di guerra reale.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93215" y="8664292"/>
            <a:ext cx="2829335" cy="42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sz="2453" spc="377">
                <a:solidFill>
                  <a:srgbClr val="232E54"/>
                </a:solidFill>
                <a:latin typeface="Tek Tall Arabic Bold"/>
              </a:rPr>
              <a:t>Rescue Bots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22489">
            <a:off x="4471711" y="-1871268"/>
            <a:ext cx="18116952" cy="12867951"/>
          </a:xfrm>
          <a:custGeom>
            <a:avLst/>
            <a:gdLst/>
            <a:ahLst/>
            <a:cxnLst/>
            <a:rect r="r" b="b" t="t" l="l"/>
            <a:pathLst>
              <a:path h="12867951" w="18116952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087" y="4878299"/>
            <a:ext cx="4954760" cy="945909"/>
          </a:xfrm>
          <a:custGeom>
            <a:avLst/>
            <a:gdLst/>
            <a:ahLst/>
            <a:cxnLst/>
            <a:rect r="r" b="b" t="t" l="l"/>
            <a:pathLst>
              <a:path h="945909" w="4954760">
                <a:moveTo>
                  <a:pt x="0" y="0"/>
                </a:moveTo>
                <a:lnTo>
                  <a:pt x="4954760" y="0"/>
                </a:lnTo>
                <a:lnTo>
                  <a:pt x="4954760" y="945909"/>
                </a:lnTo>
                <a:lnTo>
                  <a:pt x="0" y="945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941647" y="2815060"/>
            <a:ext cx="6317653" cy="5072388"/>
            <a:chOff x="0" y="0"/>
            <a:chExt cx="7467600" cy="5995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6"/>
              <a:stretch>
                <a:fillRect l="0" t="0" r="-370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85087" y="1799173"/>
            <a:ext cx="9808195" cy="307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68"/>
              </a:lnSpc>
            </a:pPr>
            <a:r>
              <a:rPr lang="en-US" sz="14575">
                <a:solidFill>
                  <a:srgbClr val="FFFFFF"/>
                </a:solidFill>
                <a:latin typeface="Ara Hamah Alfidaa"/>
              </a:rPr>
              <a:t>Ambiente di Sviluppo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5087" y="4988348"/>
            <a:ext cx="4003540" cy="60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1"/>
              </a:lnSpc>
            </a:pPr>
            <a:r>
              <a:rPr lang="en-US" sz="3472" spc="534">
                <a:solidFill>
                  <a:srgbClr val="232E54"/>
                </a:solidFill>
                <a:latin typeface="Tek Tall Arabic Bold"/>
              </a:rPr>
              <a:t>Unity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5087" y="6214962"/>
            <a:ext cx="9266330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spc="24">
                <a:solidFill>
                  <a:srgbClr val="FFFFFF"/>
                </a:solidFill>
                <a:latin typeface="TT Chocolates"/>
              </a:rPr>
              <a:t>Lo sviluppo dell’intero progetto è stato portato avanti con l’utilizzo del Game Engine “Unity”, il quale fornisce tutte le componenti di base necessarie allo sviluppo di prodotti in ambito XR.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5087" y="762000"/>
            <a:ext cx="15158500" cy="241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>
                <a:solidFill>
                  <a:srgbClr val="FFFFFF"/>
                </a:solidFill>
                <a:latin typeface="Ara Hamah Alfidaa"/>
              </a:rPr>
              <a:t>Robot - Hardware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35036" y="2913494"/>
            <a:ext cx="3811503" cy="727650"/>
          </a:xfrm>
          <a:custGeom>
            <a:avLst/>
            <a:gdLst/>
            <a:ahLst/>
            <a:cxnLst/>
            <a:rect r="r" b="b" t="t" l="l"/>
            <a:pathLst>
              <a:path h="727650" w="3811503">
                <a:moveTo>
                  <a:pt x="0" y="0"/>
                </a:moveTo>
                <a:lnTo>
                  <a:pt x="3811502" y="0"/>
                </a:lnTo>
                <a:lnTo>
                  <a:pt x="3811502" y="727650"/>
                </a:lnTo>
                <a:lnTo>
                  <a:pt x="0" y="727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389668" y="5586722"/>
            <a:ext cx="2757746" cy="4124084"/>
            <a:chOff x="0" y="0"/>
            <a:chExt cx="3632200" cy="5431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240" y="15240"/>
              <a:ext cx="3600450" cy="5400040"/>
            </a:xfrm>
            <a:custGeom>
              <a:avLst/>
              <a:gdLst/>
              <a:ahLst/>
              <a:cxnLst/>
              <a:rect r="r" b="b" t="t" l="l"/>
              <a:pathLst>
                <a:path h="54000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5400040"/>
                  </a:lnTo>
                  <a:lnTo>
                    <a:pt x="0" y="5400040"/>
                  </a:lnTo>
                  <a:close/>
                </a:path>
              </a:pathLst>
            </a:custGeom>
            <a:blipFill>
              <a:blip r:embed="rId7"/>
              <a:stretch>
                <a:fillRect l="0" t="-7465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32200" cy="5431790"/>
            </a:xfrm>
            <a:custGeom>
              <a:avLst/>
              <a:gdLst/>
              <a:ahLst/>
              <a:cxnLst/>
              <a:rect r="r" b="b" t="t" l="l"/>
              <a:pathLst>
                <a:path h="5431790" w="3632200">
                  <a:moveTo>
                    <a:pt x="3632200" y="5431790"/>
                  </a:moveTo>
                  <a:lnTo>
                    <a:pt x="0" y="54317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5431790"/>
                  </a:lnTo>
                  <a:close/>
                  <a:moveTo>
                    <a:pt x="31750" y="5400040"/>
                  </a:moveTo>
                  <a:lnTo>
                    <a:pt x="3600450" y="54000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5400040"/>
                  </a:lnTo>
                  <a:close/>
                </a:path>
              </a:pathLst>
            </a:custGeom>
            <a:solidFill>
              <a:srgbClr val="27AAE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85087" y="4177688"/>
            <a:ext cx="15158500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19">
                <a:solidFill>
                  <a:srgbClr val="FFFFFF"/>
                </a:solidFill>
                <a:latin typeface="TT Chocolates"/>
              </a:rPr>
              <a:t>Il Master Robot, che si occupa di tutte le operazioni logiche per la ricerca del percorso ottimo verso la zona sicura, vede una struttura umanoide, priva di braccia e dotata di quattro ruote che ne consentono il movimento.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35036" y="2999617"/>
            <a:ext cx="3079766" cy="460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 spc="411">
                <a:solidFill>
                  <a:srgbClr val="232E54"/>
                </a:solidFill>
                <a:latin typeface="Tek Tall Arabic Bold"/>
              </a:rPr>
              <a:t>Master Robot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765127" y="5586722"/>
            <a:ext cx="2757746" cy="4124084"/>
            <a:chOff x="0" y="0"/>
            <a:chExt cx="3632200" cy="54317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5240" y="15240"/>
              <a:ext cx="3600450" cy="5400040"/>
            </a:xfrm>
            <a:custGeom>
              <a:avLst/>
              <a:gdLst/>
              <a:ahLst/>
              <a:cxnLst/>
              <a:rect r="r" b="b" t="t" l="l"/>
              <a:pathLst>
                <a:path h="54000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5400040"/>
                  </a:lnTo>
                  <a:lnTo>
                    <a:pt x="0" y="5400040"/>
                  </a:lnTo>
                  <a:close/>
                </a:path>
              </a:pathLst>
            </a:custGeom>
            <a:blipFill>
              <a:blip r:embed="rId8"/>
              <a:stretch>
                <a:fillRect l="0" t="-392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32200" cy="5431790"/>
            </a:xfrm>
            <a:custGeom>
              <a:avLst/>
              <a:gdLst/>
              <a:ahLst/>
              <a:cxnLst/>
              <a:rect r="r" b="b" t="t" l="l"/>
              <a:pathLst>
                <a:path h="5431790" w="3632200">
                  <a:moveTo>
                    <a:pt x="3632200" y="5431790"/>
                  </a:moveTo>
                  <a:lnTo>
                    <a:pt x="0" y="54317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5431790"/>
                  </a:lnTo>
                  <a:close/>
                  <a:moveTo>
                    <a:pt x="31750" y="5400040"/>
                  </a:moveTo>
                  <a:lnTo>
                    <a:pt x="3600450" y="54000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5400040"/>
                  </a:lnTo>
                  <a:close/>
                </a:path>
              </a:pathLst>
            </a:custGeom>
            <a:solidFill>
              <a:srgbClr val="27AAE0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142123" y="5586722"/>
            <a:ext cx="2757746" cy="4124084"/>
            <a:chOff x="0" y="0"/>
            <a:chExt cx="3632200" cy="54317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5240" y="15240"/>
              <a:ext cx="3600450" cy="5400040"/>
            </a:xfrm>
            <a:custGeom>
              <a:avLst/>
              <a:gdLst/>
              <a:ahLst/>
              <a:cxnLst/>
              <a:rect r="r" b="b" t="t" l="l"/>
              <a:pathLst>
                <a:path h="540004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5400040"/>
                  </a:lnTo>
                  <a:lnTo>
                    <a:pt x="0" y="5400040"/>
                  </a:lnTo>
                  <a:close/>
                </a:path>
              </a:pathLst>
            </a:custGeom>
            <a:blipFill>
              <a:blip r:embed="rId9"/>
              <a:stretch>
                <a:fillRect l="0" t="-2003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32200" cy="5431790"/>
            </a:xfrm>
            <a:custGeom>
              <a:avLst/>
              <a:gdLst/>
              <a:ahLst/>
              <a:cxnLst/>
              <a:rect r="r" b="b" t="t" l="l"/>
              <a:pathLst>
                <a:path h="5431790" w="3632200">
                  <a:moveTo>
                    <a:pt x="3632200" y="5431790"/>
                  </a:moveTo>
                  <a:lnTo>
                    <a:pt x="0" y="5431790"/>
                  </a:lnTo>
                  <a:lnTo>
                    <a:pt x="0" y="0"/>
                  </a:lnTo>
                  <a:lnTo>
                    <a:pt x="3632200" y="0"/>
                  </a:lnTo>
                  <a:lnTo>
                    <a:pt x="3632200" y="5431790"/>
                  </a:lnTo>
                  <a:close/>
                  <a:moveTo>
                    <a:pt x="31750" y="5400040"/>
                  </a:moveTo>
                  <a:lnTo>
                    <a:pt x="3600450" y="5400040"/>
                  </a:lnTo>
                  <a:lnTo>
                    <a:pt x="3600450" y="31750"/>
                  </a:lnTo>
                  <a:lnTo>
                    <a:pt x="31750" y="31750"/>
                  </a:lnTo>
                  <a:lnTo>
                    <a:pt x="31750" y="5400040"/>
                  </a:lnTo>
                  <a:close/>
                </a:path>
              </a:pathLst>
            </a:custGeom>
            <a:solidFill>
              <a:srgbClr val="27AAE0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5087" y="762000"/>
            <a:ext cx="15158500" cy="241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>
                <a:solidFill>
                  <a:srgbClr val="FFFFFF"/>
                </a:solidFill>
                <a:latin typeface="Ara Hamah Alfidaa"/>
              </a:rPr>
              <a:t>Robot - Hardware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335036" y="2913494"/>
            <a:ext cx="3811503" cy="727650"/>
          </a:xfrm>
          <a:custGeom>
            <a:avLst/>
            <a:gdLst/>
            <a:ahLst/>
            <a:cxnLst/>
            <a:rect r="r" b="b" t="t" l="l"/>
            <a:pathLst>
              <a:path h="727650" w="3811503">
                <a:moveTo>
                  <a:pt x="0" y="0"/>
                </a:moveTo>
                <a:lnTo>
                  <a:pt x="3811502" y="0"/>
                </a:lnTo>
                <a:lnTo>
                  <a:pt x="3811502" y="727650"/>
                </a:lnTo>
                <a:lnTo>
                  <a:pt x="0" y="727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076825"/>
            <a:ext cx="7909910" cy="2958489"/>
            <a:chOff x="0" y="0"/>
            <a:chExt cx="10546546" cy="394465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0251162" cy="3944652"/>
              <a:chOff x="0" y="0"/>
              <a:chExt cx="2024921" cy="77919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024921" cy="779191"/>
              </a:xfrm>
              <a:custGeom>
                <a:avLst/>
                <a:gdLst/>
                <a:ahLst/>
                <a:cxnLst/>
                <a:rect r="r" b="b" t="t" l="l"/>
                <a:pathLst>
                  <a:path h="779191" w="2024921">
                    <a:moveTo>
                      <a:pt x="0" y="0"/>
                    </a:moveTo>
                    <a:lnTo>
                      <a:pt x="2024921" y="0"/>
                    </a:lnTo>
                    <a:lnTo>
                      <a:pt x="2024921" y="779191"/>
                    </a:lnTo>
                    <a:lnTo>
                      <a:pt x="0" y="779191"/>
                    </a:lnTo>
                    <a:close/>
                  </a:path>
                </a:pathLst>
              </a:custGeom>
              <a:solidFill>
                <a:srgbClr val="43319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28575"/>
                <a:ext cx="2024921" cy="7506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86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3944668" cy="3944652"/>
              <a:chOff x="0" y="0"/>
              <a:chExt cx="6350025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0" r="0" b="-61179"/>
                </a:stretch>
              </a:blip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1859653">
              <a:off x="248785" y="400591"/>
              <a:ext cx="1791114" cy="848540"/>
            </a:xfrm>
            <a:custGeom>
              <a:avLst/>
              <a:gdLst/>
              <a:ahLst/>
              <a:cxnLst/>
              <a:rect r="r" b="b" t="t" l="l"/>
              <a:pathLst>
                <a:path h="848540" w="1791114">
                  <a:moveTo>
                    <a:pt x="0" y="0"/>
                  </a:moveTo>
                  <a:lnTo>
                    <a:pt x="1791114" y="0"/>
                  </a:lnTo>
                  <a:lnTo>
                    <a:pt x="1791114" y="848540"/>
                  </a:lnTo>
                  <a:lnTo>
                    <a:pt x="0" y="848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4283614" y="288942"/>
              <a:ext cx="6262932" cy="3319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 spc="19">
                  <a:solidFill>
                    <a:srgbClr val="FFFFFF"/>
                  </a:solidFill>
                  <a:latin typeface="TT Chocolates"/>
                </a:rPr>
                <a:t>La Videocamera, posta nella parte anteriore centrale della testa del Robot, consente all’operatore, mediante l’utilizzo di un apposito dispositivo, di vedere in tempo reale ciò che vede il Robot.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70928" y="5076825"/>
            <a:ext cx="7688372" cy="2958489"/>
            <a:chOff x="0" y="0"/>
            <a:chExt cx="2024921" cy="7791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24921" cy="779191"/>
            </a:xfrm>
            <a:custGeom>
              <a:avLst/>
              <a:gdLst/>
              <a:ahLst/>
              <a:cxnLst/>
              <a:rect r="r" b="b" t="t" l="l"/>
              <a:pathLst>
                <a:path h="779191" w="2024921">
                  <a:moveTo>
                    <a:pt x="0" y="0"/>
                  </a:moveTo>
                  <a:lnTo>
                    <a:pt x="2024921" y="0"/>
                  </a:lnTo>
                  <a:lnTo>
                    <a:pt x="2024921" y="779191"/>
                  </a:lnTo>
                  <a:lnTo>
                    <a:pt x="0" y="779191"/>
                  </a:lnTo>
                  <a:close/>
                </a:path>
              </a:pathLst>
            </a:custGeom>
            <a:solidFill>
              <a:srgbClr val="43319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2024921" cy="750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8846222" y="7749564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2"/>
                </a:lnTo>
                <a:lnTo>
                  <a:pt x="0" y="151111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603600" y="5076825"/>
            <a:ext cx="7655700" cy="2958489"/>
            <a:chOff x="0" y="0"/>
            <a:chExt cx="10207600" cy="394465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6262932" y="0"/>
              <a:ext cx="3944668" cy="3944652"/>
              <a:chOff x="0" y="0"/>
              <a:chExt cx="6350025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26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26">
                    <a:moveTo>
                      <a:pt x="0" y="0"/>
                    </a:moveTo>
                    <a:lnTo>
                      <a:pt x="6350026" y="0"/>
                    </a:lnTo>
                    <a:lnTo>
                      <a:pt x="6350026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-61179" r="0" b="0"/>
                </a:stretch>
              </a:blip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-8631477">
              <a:off x="8270928" y="2838169"/>
              <a:ext cx="1466537" cy="694772"/>
            </a:xfrm>
            <a:custGeom>
              <a:avLst/>
              <a:gdLst/>
              <a:ahLst/>
              <a:cxnLst/>
              <a:rect r="r" b="b" t="t" l="l"/>
              <a:pathLst>
                <a:path h="694772" w="1466537">
                  <a:moveTo>
                    <a:pt x="0" y="0"/>
                  </a:moveTo>
                  <a:lnTo>
                    <a:pt x="1466537" y="0"/>
                  </a:lnTo>
                  <a:lnTo>
                    <a:pt x="1466537" y="694772"/>
                  </a:lnTo>
                  <a:lnTo>
                    <a:pt x="0" y="69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249620"/>
              <a:ext cx="6262932" cy="3319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 spc="19">
                  <a:solidFill>
                    <a:srgbClr val="FFFFFF"/>
                  </a:solidFill>
                  <a:latin typeface="TT Chocolates"/>
                </a:rPr>
                <a:t>Il Metal Detector, posto nella parte più bassa del corpo, che consente al Robot di individuare la presenza di mine antiuomo in mezzo al terreno, anche a una profondità tale da non renderle visibili all’operatore.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585087" y="3899536"/>
            <a:ext cx="1515850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19">
                <a:solidFill>
                  <a:srgbClr val="FFFFFF"/>
                </a:solidFill>
                <a:latin typeface="TT Chocolates"/>
              </a:rPr>
              <a:t>Il Master Robot presenta due componenti Hardware fondamentali che verranno illustrate di seguito.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35036" y="2999617"/>
            <a:ext cx="3079766" cy="460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 spc="411">
                <a:solidFill>
                  <a:srgbClr val="232E54"/>
                </a:solidFill>
                <a:latin typeface="Tek Tall Arabic Bold"/>
              </a:rPr>
              <a:t>Master Robot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5087" y="-266700"/>
            <a:ext cx="15158500" cy="241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>
                <a:solidFill>
                  <a:srgbClr val="FFFFFF"/>
                </a:solidFill>
                <a:latin typeface="Ara Hamah Alfidaa"/>
              </a:rPr>
              <a:t>Robot - Software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35036" y="2146935"/>
            <a:ext cx="3811503" cy="727650"/>
          </a:xfrm>
          <a:custGeom>
            <a:avLst/>
            <a:gdLst/>
            <a:ahLst/>
            <a:cxnLst/>
            <a:rect r="r" b="b" t="t" l="l"/>
            <a:pathLst>
              <a:path h="727650" w="3811503">
                <a:moveTo>
                  <a:pt x="0" y="0"/>
                </a:moveTo>
                <a:lnTo>
                  <a:pt x="3811502" y="0"/>
                </a:lnTo>
                <a:lnTo>
                  <a:pt x="3811502" y="727650"/>
                </a:lnTo>
                <a:lnTo>
                  <a:pt x="0" y="727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561582" y="3723902"/>
            <a:ext cx="3088427" cy="1690362"/>
            <a:chOff x="0" y="0"/>
            <a:chExt cx="6961176" cy="381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61176" cy="3810000"/>
            </a:xfrm>
            <a:custGeom>
              <a:avLst/>
              <a:gdLst/>
              <a:ahLst/>
              <a:cxnLst/>
              <a:rect r="r" b="b" t="t" l="l"/>
              <a:pathLst>
                <a:path h="3810000" w="6961176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311861" y="0"/>
                    <a:pt x="696118" y="0"/>
                  </a:cubicBezTo>
                  <a:lnTo>
                    <a:pt x="6265058" y="0"/>
                  </a:lnTo>
                  <a:cubicBezTo>
                    <a:pt x="6649315" y="0"/>
                    <a:pt x="6961176" y="284480"/>
                    <a:pt x="6961176" y="635000"/>
                  </a:cubicBezTo>
                  <a:lnTo>
                    <a:pt x="6961176" y="3175000"/>
                  </a:lnTo>
                  <a:cubicBezTo>
                    <a:pt x="6961176" y="3525520"/>
                    <a:pt x="6649315" y="3810000"/>
                    <a:pt x="6265058" y="3810000"/>
                  </a:cubicBezTo>
                  <a:lnTo>
                    <a:pt x="696118" y="3810000"/>
                  </a:lnTo>
                  <a:cubicBezTo>
                    <a:pt x="311861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0" t="-629" r="0" b="-62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240787" y="3421412"/>
            <a:ext cx="8018513" cy="5836888"/>
            <a:chOff x="0" y="0"/>
            <a:chExt cx="6482148" cy="47185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82148" cy="4718527"/>
            </a:xfrm>
            <a:custGeom>
              <a:avLst/>
              <a:gdLst/>
              <a:ahLst/>
              <a:cxnLst/>
              <a:rect r="r" b="b" t="t" l="l"/>
              <a:pathLst>
                <a:path h="4718527" w="6482148">
                  <a:moveTo>
                    <a:pt x="0" y="3932106"/>
                  </a:moveTo>
                  <a:lnTo>
                    <a:pt x="0" y="786421"/>
                  </a:lnTo>
                  <a:cubicBezTo>
                    <a:pt x="0" y="352317"/>
                    <a:pt x="290400" y="0"/>
                    <a:pt x="648215" y="0"/>
                  </a:cubicBezTo>
                  <a:lnTo>
                    <a:pt x="5833933" y="0"/>
                  </a:lnTo>
                  <a:cubicBezTo>
                    <a:pt x="6191748" y="0"/>
                    <a:pt x="6482148" y="352317"/>
                    <a:pt x="6482148" y="786421"/>
                  </a:cubicBezTo>
                  <a:lnTo>
                    <a:pt x="6482148" y="3932106"/>
                  </a:lnTo>
                  <a:cubicBezTo>
                    <a:pt x="6482148" y="4366211"/>
                    <a:pt x="6191748" y="4718527"/>
                    <a:pt x="5833933" y="4718527"/>
                  </a:cubicBezTo>
                  <a:lnTo>
                    <a:pt x="648215" y="4718527"/>
                  </a:lnTo>
                  <a:cubicBezTo>
                    <a:pt x="290400" y="4718527"/>
                    <a:pt x="0" y="4366211"/>
                    <a:pt x="0" y="3932106"/>
                  </a:cubicBezTo>
                  <a:close/>
                </a:path>
              </a:pathLst>
            </a:custGeom>
            <a:blipFill>
              <a:blip r:embed="rId8"/>
              <a:stretch>
                <a:fillRect l="0" t="-708" r="0" b="-708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36672" y="5918836"/>
            <a:ext cx="7538247" cy="3339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19">
                <a:solidFill>
                  <a:srgbClr val="FFFFFF"/>
                </a:solidFill>
                <a:latin typeface="TT Chocolates"/>
              </a:rPr>
              <a:t>Per quanto riguarda la logica, il Master Robot prevede di operare con le modalità di un Automa a Stati Finiti (FSM), suddividendo le proprie azioni in base ai differenti stati in cui esso può transitare.</a:t>
            </a: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</a:pPr>
            <a:r>
              <a:rPr lang="en-US" sz="2400" spc="19">
                <a:solidFill>
                  <a:srgbClr val="FFFFFF"/>
                </a:solidFill>
                <a:latin typeface="TT Chocolates"/>
              </a:rPr>
              <a:t>Componente logica più importante è quella denominata “MasterManager”, la quale fornisce tutte le operazioni di base necessarie al corretto funzionamento dell’automa.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35036" y="2251846"/>
            <a:ext cx="3079766" cy="460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 spc="411">
                <a:solidFill>
                  <a:srgbClr val="232E54"/>
                </a:solidFill>
                <a:latin typeface="Tek Tall Arabic Bold"/>
              </a:rPr>
              <a:t>Master Robot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5087" y="762000"/>
            <a:ext cx="15158500" cy="241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>
                <a:solidFill>
                  <a:srgbClr val="FFFFFF"/>
                </a:solidFill>
                <a:latin typeface="Ara Hamah Alfidaa"/>
              </a:rPr>
              <a:t>Robot - Hardware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35036" y="2913494"/>
            <a:ext cx="3811503" cy="727650"/>
          </a:xfrm>
          <a:custGeom>
            <a:avLst/>
            <a:gdLst/>
            <a:ahLst/>
            <a:cxnLst/>
            <a:rect r="r" b="b" t="t" l="l"/>
            <a:pathLst>
              <a:path h="727650" w="3811503">
                <a:moveTo>
                  <a:pt x="0" y="0"/>
                </a:moveTo>
                <a:lnTo>
                  <a:pt x="3811502" y="0"/>
                </a:lnTo>
                <a:lnTo>
                  <a:pt x="3811502" y="727650"/>
                </a:lnTo>
                <a:lnTo>
                  <a:pt x="0" y="727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70893" y="6421778"/>
            <a:ext cx="4764143" cy="2028246"/>
            <a:chOff x="0" y="0"/>
            <a:chExt cx="2299970" cy="9791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9970" cy="979170"/>
            </a:xfrm>
            <a:custGeom>
              <a:avLst/>
              <a:gdLst/>
              <a:ahLst/>
              <a:cxnLst/>
              <a:rect r="r" b="b" t="t" l="l"/>
              <a:pathLst>
                <a:path h="979170" w="2299970">
                  <a:moveTo>
                    <a:pt x="2199640" y="979170"/>
                  </a:moveTo>
                  <a:lnTo>
                    <a:pt x="100330" y="979170"/>
                  </a:lnTo>
                  <a:cubicBezTo>
                    <a:pt x="44450" y="979170"/>
                    <a:pt x="0" y="933450"/>
                    <a:pt x="0" y="878840"/>
                  </a:cubicBezTo>
                  <a:lnTo>
                    <a:pt x="0" y="100330"/>
                  </a:lnTo>
                  <a:cubicBezTo>
                    <a:pt x="0" y="45720"/>
                    <a:pt x="45720" y="0"/>
                    <a:pt x="100330" y="0"/>
                  </a:cubicBezTo>
                  <a:lnTo>
                    <a:pt x="2199640" y="0"/>
                  </a:lnTo>
                  <a:cubicBezTo>
                    <a:pt x="2255520" y="0"/>
                    <a:pt x="2299970" y="45720"/>
                    <a:pt x="2299970" y="100330"/>
                  </a:cubicBezTo>
                  <a:lnTo>
                    <a:pt x="2299970" y="877570"/>
                  </a:lnTo>
                  <a:cubicBezTo>
                    <a:pt x="2299970" y="933450"/>
                    <a:pt x="2255520" y="979170"/>
                    <a:pt x="2199640" y="979170"/>
                  </a:cubicBezTo>
                  <a:close/>
                </a:path>
              </a:pathLst>
            </a:custGeom>
            <a:blipFill>
              <a:blip r:embed="rId7"/>
              <a:stretch>
                <a:fillRect l="-11629" t="0" r="-1191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85087" y="4177688"/>
            <a:ext cx="15158500" cy="166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19">
                <a:solidFill>
                  <a:srgbClr val="FFFFFF"/>
                </a:solidFill>
                <a:latin typeface="TT Chocolates"/>
              </a:rPr>
              <a:t>Il Seeker Robot, grazie alla sua semplice forma e al suo basso peso, è in grado di muoversi sui terreni più avversi, sfruttando il metal detector impiantato nel corpo al fine di rilevare la presenza di mine antiuomo.</a:t>
            </a:r>
          </a:p>
          <a:p>
            <a:pPr algn="ctr">
              <a:lnSpc>
                <a:spcPts val="3360"/>
              </a:lnSpc>
            </a:pPr>
            <a:r>
              <a:rPr lang="en-US" sz="2400" spc="19">
                <a:solidFill>
                  <a:srgbClr val="FFFFFF"/>
                </a:solidFill>
                <a:latin typeface="TT Chocolates"/>
              </a:rPr>
              <a:t>Una volta rilevata una mina, il Seeker Robot invia una comunicazione al Master Robot, informandolo riguardo la posizione della mina e consentendogli di “costruire” un’area di sicurezza intorno a essa.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35036" y="2999617"/>
            <a:ext cx="3079766" cy="460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 spc="411">
                <a:solidFill>
                  <a:srgbClr val="232E54"/>
                </a:solidFill>
                <a:latin typeface="Tek Tall Arabic Bold"/>
              </a:rPr>
              <a:t>Seeker Robot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146538" y="6421778"/>
            <a:ext cx="4764143" cy="2028246"/>
            <a:chOff x="0" y="0"/>
            <a:chExt cx="2299970" cy="979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99970" cy="979170"/>
            </a:xfrm>
            <a:custGeom>
              <a:avLst/>
              <a:gdLst/>
              <a:ahLst/>
              <a:cxnLst/>
              <a:rect r="r" b="b" t="t" l="l"/>
              <a:pathLst>
                <a:path h="979170" w="2299970">
                  <a:moveTo>
                    <a:pt x="2199640" y="979170"/>
                  </a:moveTo>
                  <a:lnTo>
                    <a:pt x="100330" y="979170"/>
                  </a:lnTo>
                  <a:cubicBezTo>
                    <a:pt x="44450" y="979170"/>
                    <a:pt x="0" y="933450"/>
                    <a:pt x="0" y="878840"/>
                  </a:cubicBezTo>
                  <a:lnTo>
                    <a:pt x="0" y="100330"/>
                  </a:lnTo>
                  <a:cubicBezTo>
                    <a:pt x="0" y="45720"/>
                    <a:pt x="45720" y="0"/>
                    <a:pt x="100330" y="0"/>
                  </a:cubicBezTo>
                  <a:lnTo>
                    <a:pt x="2199640" y="0"/>
                  </a:lnTo>
                  <a:cubicBezTo>
                    <a:pt x="2255520" y="0"/>
                    <a:pt x="2299970" y="45720"/>
                    <a:pt x="2299970" y="100330"/>
                  </a:cubicBezTo>
                  <a:lnTo>
                    <a:pt x="2299970" y="877570"/>
                  </a:lnTo>
                  <a:cubicBezTo>
                    <a:pt x="2299970" y="933450"/>
                    <a:pt x="2255520" y="979170"/>
                    <a:pt x="2199640" y="97917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11841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68330" y="6991232"/>
            <a:ext cx="34149427" cy="15111121"/>
          </a:xfrm>
          <a:custGeom>
            <a:avLst/>
            <a:gdLst/>
            <a:ahLst/>
            <a:cxnLst/>
            <a:rect r="r" b="b" t="t" l="l"/>
            <a:pathLst>
              <a:path h="15111121" w="34149427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5087" y="762000"/>
            <a:ext cx="15158500" cy="241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>
                <a:solidFill>
                  <a:srgbClr val="FFFFFF"/>
                </a:solidFill>
                <a:latin typeface="Ara Hamah Alfidaa"/>
              </a:rPr>
              <a:t>Robot - Software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35036" y="2913494"/>
            <a:ext cx="3811503" cy="727650"/>
          </a:xfrm>
          <a:custGeom>
            <a:avLst/>
            <a:gdLst/>
            <a:ahLst/>
            <a:cxnLst/>
            <a:rect r="r" b="b" t="t" l="l"/>
            <a:pathLst>
              <a:path h="727650" w="3811503">
                <a:moveTo>
                  <a:pt x="0" y="0"/>
                </a:moveTo>
                <a:lnTo>
                  <a:pt x="3811502" y="0"/>
                </a:lnTo>
                <a:lnTo>
                  <a:pt x="3811502" y="727650"/>
                </a:lnTo>
                <a:lnTo>
                  <a:pt x="0" y="727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6556" y="3998816"/>
            <a:ext cx="15714887" cy="4968239"/>
            <a:chOff x="0" y="0"/>
            <a:chExt cx="20953183" cy="662431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2185252"/>
              <a:ext cx="4366463" cy="2253816"/>
              <a:chOff x="0" y="0"/>
              <a:chExt cx="7381359" cy="381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381359" cy="3810000"/>
              </a:xfrm>
              <a:custGeom>
                <a:avLst/>
                <a:gdLst/>
                <a:ahLst/>
                <a:cxnLst/>
                <a:rect r="r" b="b" t="t" l="l"/>
                <a:pathLst>
                  <a:path h="3810000" w="7381359">
                    <a:moveTo>
                      <a:pt x="0" y="3175000"/>
                    </a:moveTo>
                    <a:lnTo>
                      <a:pt x="0" y="635000"/>
                    </a:lnTo>
                    <a:cubicBezTo>
                      <a:pt x="0" y="284480"/>
                      <a:pt x="330685" y="0"/>
                      <a:pt x="738136" y="0"/>
                    </a:cubicBezTo>
                    <a:lnTo>
                      <a:pt x="6643223" y="0"/>
                    </a:lnTo>
                    <a:cubicBezTo>
                      <a:pt x="7050674" y="0"/>
                      <a:pt x="7381359" y="284480"/>
                      <a:pt x="7381359" y="635000"/>
                    </a:cubicBezTo>
                    <a:lnTo>
                      <a:pt x="7381359" y="3175000"/>
                    </a:lnTo>
                    <a:cubicBezTo>
                      <a:pt x="7381359" y="3525520"/>
                      <a:pt x="7050674" y="3810000"/>
                      <a:pt x="6643223" y="3810000"/>
                    </a:cubicBezTo>
                    <a:lnTo>
                      <a:pt x="738136" y="3810000"/>
                    </a:lnTo>
                    <a:cubicBezTo>
                      <a:pt x="330685" y="3810000"/>
                      <a:pt x="0" y="3525520"/>
                      <a:pt x="0" y="317500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4108" t="0" r="-10318" b="0"/>
                </a:stretch>
              </a:blip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4810523" y="-47625"/>
              <a:ext cx="16142660" cy="6671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 spc="19">
                  <a:solidFill>
                    <a:srgbClr val="FFFFFF"/>
                  </a:solidFill>
                  <a:latin typeface="TT Chocolates"/>
                </a:rPr>
                <a:t>La logica del Seeker Robot risulta essere molto semplice e comprende tre componenti:</a:t>
              </a:r>
            </a:p>
            <a:p>
              <a:pPr>
                <a:lnSpc>
                  <a:spcPts val="3360"/>
                </a:lnSpc>
              </a:pPr>
            </a:p>
            <a:p>
              <a:pPr marL="518165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 spc="19">
                  <a:solidFill>
                    <a:srgbClr val="FFFFFF"/>
                  </a:solidFill>
                  <a:latin typeface="TT Chocolates"/>
                </a:rPr>
                <a:t>Communication</a:t>
              </a:r>
            </a:p>
            <a:p>
              <a:pPr marL="1036330" indent="-345443" lvl="2">
                <a:lnSpc>
                  <a:spcPts val="3360"/>
                </a:lnSpc>
                <a:buFont typeface="Arial"/>
                <a:buChar char="⚬"/>
              </a:pPr>
              <a:r>
                <a:rPr lang="en-US" sz="2400" spc="19">
                  <a:solidFill>
                    <a:srgbClr val="FFFFFF"/>
                  </a:solidFill>
                  <a:latin typeface="TT Chocolates"/>
                </a:rPr>
                <a:t>Consente ai Seeker Robots di comunicare al Master Robot la posizione delle mine rilevate</a:t>
              </a:r>
            </a:p>
            <a:p>
              <a:pPr marL="518165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 spc="19">
                  <a:solidFill>
                    <a:srgbClr val="FFFFFF"/>
                  </a:solidFill>
                  <a:latin typeface="TT Chocolates"/>
                </a:rPr>
                <a:t>MineSensor</a:t>
              </a:r>
            </a:p>
            <a:p>
              <a:pPr marL="1036330" indent="-345443" lvl="2">
                <a:lnSpc>
                  <a:spcPts val="3360"/>
                </a:lnSpc>
                <a:buFont typeface="Arial"/>
                <a:buChar char="⚬"/>
              </a:pPr>
              <a:r>
                <a:rPr lang="en-US" sz="2400" spc="19">
                  <a:solidFill>
                    <a:srgbClr val="FFFFFF"/>
                  </a:solidFill>
                  <a:latin typeface="TT Chocolates"/>
                </a:rPr>
                <a:t>Sfrutta il sensore di mine (Metal Detector) per stabilire il rilevamento di una mina alle coordinate in cui si trova il Seeker Robot in un dato momento</a:t>
              </a:r>
            </a:p>
            <a:p>
              <a:pPr marL="518165" indent="-259082" lvl="1">
                <a:lnSpc>
                  <a:spcPts val="3360"/>
                </a:lnSpc>
                <a:buFont typeface="Arial"/>
                <a:buChar char="•"/>
              </a:pPr>
              <a:r>
                <a:rPr lang="en-US" sz="2400" spc="19">
                  <a:solidFill>
                    <a:srgbClr val="FFFFFF"/>
                  </a:solidFill>
                  <a:latin typeface="TT Chocolates"/>
                </a:rPr>
                <a:t>Manager</a:t>
              </a:r>
            </a:p>
            <a:p>
              <a:pPr marL="1036330" indent="-345443" lvl="2">
                <a:lnSpc>
                  <a:spcPts val="3360"/>
                </a:lnSpc>
                <a:buFont typeface="Arial"/>
                <a:buChar char="⚬"/>
              </a:pPr>
              <a:r>
                <a:rPr lang="en-US" sz="2400" spc="19">
                  <a:solidFill>
                    <a:srgbClr val="FFFFFF"/>
                  </a:solidFill>
                  <a:latin typeface="TT Chocolates"/>
                </a:rPr>
                <a:t>Componente logica principale che offre tutte le operazioni di base necessarie al corretto funzionamento del Seeker Robot</a:t>
              </a:r>
            </a:p>
            <a:p>
              <a:pPr>
                <a:lnSpc>
                  <a:spcPts val="33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335036" y="2999617"/>
            <a:ext cx="3079766" cy="460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 spc="411">
                <a:solidFill>
                  <a:srgbClr val="232E54"/>
                </a:solidFill>
                <a:latin typeface="Tek Tall Arabic Bold"/>
              </a:rPr>
              <a:t>Seeker Robot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DAF4i9XzQX4</dc:identifier>
  <dcterms:modified xsi:type="dcterms:W3CDTF">2011-08-01T06:04:30Z</dcterms:modified>
  <cp:revision>1</cp:revision>
  <dc:title>Rescue Bots - Presentazione</dc:title>
</cp:coreProperties>
</file>